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0" r:id="rId2"/>
    <p:sldId id="268" r:id="rId3"/>
    <p:sldId id="284" r:id="rId4"/>
    <p:sldId id="283" r:id="rId5"/>
    <p:sldId id="282" r:id="rId6"/>
    <p:sldId id="259" r:id="rId7"/>
    <p:sldId id="257" r:id="rId8"/>
    <p:sldId id="277" r:id="rId9"/>
    <p:sldId id="266" r:id="rId10"/>
    <p:sldId id="279" r:id="rId11"/>
    <p:sldId id="281" r:id="rId12"/>
    <p:sldId id="280" r:id="rId13"/>
    <p:sldId id="276" r:id="rId14"/>
    <p:sldId id="278" r:id="rId15"/>
  </p:sldIdLst>
  <p:sldSz cx="6858000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0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62"/>
    <p:restoredTop sz="96197"/>
  </p:normalViewPr>
  <p:slideViewPr>
    <p:cSldViewPr snapToGrid="0" snapToObjects="1">
      <p:cViewPr>
        <p:scale>
          <a:sx n="110" d="100"/>
          <a:sy n="110" d="100"/>
        </p:scale>
        <p:origin x="195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2DEAA-06A4-2449-8124-5CC0A3AC0BE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1143000"/>
            <a:ext cx="264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2F9D2-010B-D042-8451-27EF1A5D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4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76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 picture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0628 has a pair of Hs that are very close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aligned on K17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9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aligned on K17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4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09424"/>
            <a:ext cx="5829300" cy="278553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202378"/>
            <a:ext cx="5143500" cy="19317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1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25979"/>
            <a:ext cx="1478756" cy="67804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25979"/>
            <a:ext cx="4350544" cy="67804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0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2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994696"/>
            <a:ext cx="5915025" cy="332819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354375"/>
            <a:ext cx="5915025" cy="175021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29896"/>
            <a:ext cx="2914650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29896"/>
            <a:ext cx="2914650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25981"/>
            <a:ext cx="5915025" cy="15464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961357"/>
            <a:ext cx="2901255" cy="9612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922588"/>
            <a:ext cx="2901255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961357"/>
            <a:ext cx="2915543" cy="9612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922588"/>
            <a:ext cx="2915543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3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3400"/>
            <a:ext cx="2211884" cy="18669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51998"/>
            <a:ext cx="3471863" cy="568589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00300"/>
            <a:ext cx="2211884" cy="44468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3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3400"/>
            <a:ext cx="2211884" cy="18669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51998"/>
            <a:ext cx="3471863" cy="568589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00300"/>
            <a:ext cx="2211884" cy="44468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2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25981"/>
            <a:ext cx="5915025" cy="154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29896"/>
            <a:ext cx="5915025" cy="507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415744"/>
            <a:ext cx="154305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415744"/>
            <a:ext cx="2314575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415744"/>
            <a:ext cx="154305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6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tiff"/><Relationship Id="rId4" Type="http://schemas.openxmlformats.org/officeDocument/2006/relationships/image" Target="../media/image43.tiff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tiff"/><Relationship Id="rId4" Type="http://schemas.openxmlformats.org/officeDocument/2006/relationships/image" Target="../media/image43.tiff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42.png"/><Relationship Id="rId4" Type="http://schemas.openxmlformats.org/officeDocument/2006/relationships/image" Target="../media/image50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7AFFC2FF-599B-9740-8329-3E922CF65AF0}"/>
              </a:ext>
            </a:extLst>
          </p:cNvPr>
          <p:cNvSpPr txBox="1"/>
          <p:nvPr/>
        </p:nvSpPr>
        <p:spPr>
          <a:xfrm>
            <a:off x="2521918" y="229022"/>
            <a:ext cx="131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Experimental data on designs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F1FA2C-B7C7-AF4E-A072-D1B32BF0A4F4}"/>
              </a:ext>
            </a:extLst>
          </p:cNvPr>
          <p:cNvSpPr txBox="1"/>
          <p:nvPr/>
        </p:nvSpPr>
        <p:spPr>
          <a:xfrm>
            <a:off x="5085429" y="219695"/>
            <a:ext cx="1408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Update energy function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6C47DA-30CA-514C-9012-A4E02BFD0E38}"/>
              </a:ext>
            </a:extLst>
          </p:cNvPr>
          <p:cNvSpPr txBox="1"/>
          <p:nvPr/>
        </p:nvSpPr>
        <p:spPr>
          <a:xfrm>
            <a:off x="2809446" y="932625"/>
            <a:ext cx="123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Detect recurrent failure modes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7A0577-3CC6-6F41-ABAD-7955E103BA91}"/>
              </a:ext>
            </a:extLst>
          </p:cNvPr>
          <p:cNvSpPr txBox="1"/>
          <p:nvPr/>
        </p:nvSpPr>
        <p:spPr>
          <a:xfrm>
            <a:off x="4866084" y="932625"/>
            <a:ext cx="191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Identify corresponding failures in high-quality benchmarks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923735D-2F6A-FD40-914E-9AADA6848AD7}"/>
              </a:ext>
            </a:extLst>
          </p:cNvPr>
          <p:cNvCxnSpPr>
            <a:cxnSpLocks/>
          </p:cNvCxnSpPr>
          <p:nvPr/>
        </p:nvCxnSpPr>
        <p:spPr>
          <a:xfrm>
            <a:off x="4030465" y="424365"/>
            <a:ext cx="878151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5DA77F-47C0-DC4E-B4BC-1A52525CB7E3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3176224" y="629132"/>
            <a:ext cx="252098" cy="303493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791551A-0870-8547-84E7-C4E851210D74}"/>
              </a:ext>
            </a:extLst>
          </p:cNvPr>
          <p:cNvCxnSpPr>
            <a:cxnSpLocks/>
          </p:cNvCxnSpPr>
          <p:nvPr/>
        </p:nvCxnSpPr>
        <p:spPr>
          <a:xfrm>
            <a:off x="4222027" y="1130897"/>
            <a:ext cx="522549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AB5863-EC1F-AE45-A49A-5BC626208507}"/>
              </a:ext>
            </a:extLst>
          </p:cNvPr>
          <p:cNvCxnSpPr>
            <a:cxnSpLocks/>
          </p:cNvCxnSpPr>
          <p:nvPr/>
        </p:nvCxnSpPr>
        <p:spPr>
          <a:xfrm flipV="1">
            <a:off x="5550418" y="629580"/>
            <a:ext cx="239428" cy="303045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E74CA4B-260C-1E47-90EF-0C2BFD5C57E2}"/>
              </a:ext>
            </a:extLst>
          </p:cNvPr>
          <p:cNvSpPr txBox="1"/>
          <p:nvPr/>
        </p:nvSpPr>
        <p:spPr>
          <a:xfrm>
            <a:off x="127288" y="156688"/>
            <a:ext cx="1894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track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direct reparameterization using experimental data on designs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F78416-D5DF-0948-B44F-013297B68AC7}"/>
              </a:ext>
            </a:extLst>
          </p:cNvPr>
          <p:cNvSpPr txBox="1"/>
          <p:nvPr/>
        </p:nvSpPr>
        <p:spPr>
          <a:xfrm>
            <a:off x="-20578" y="16778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1824B4-21D4-EC4E-B30F-B3F0006FC6AE}"/>
              </a:ext>
            </a:extLst>
          </p:cNvPr>
          <p:cNvSpPr/>
          <p:nvPr/>
        </p:nvSpPr>
        <p:spPr>
          <a:xfrm>
            <a:off x="1918886" y="2324970"/>
            <a:ext cx="218206" cy="218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212769-7A89-C54E-81D8-C7D370C717A3}"/>
              </a:ext>
            </a:extLst>
          </p:cNvPr>
          <p:cNvSpPr/>
          <p:nvPr/>
        </p:nvSpPr>
        <p:spPr>
          <a:xfrm>
            <a:off x="2075258" y="2324604"/>
            <a:ext cx="218206" cy="218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4FE29E25-C140-A149-9234-A2FC56F4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8442" y="2155097"/>
            <a:ext cx="184895" cy="18489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1EC503F-CC5A-3443-9A25-0400F5302242}"/>
              </a:ext>
            </a:extLst>
          </p:cNvPr>
          <p:cNvGrpSpPr/>
          <p:nvPr/>
        </p:nvGrpSpPr>
        <p:grpSpPr>
          <a:xfrm>
            <a:off x="1852900" y="4668539"/>
            <a:ext cx="444716" cy="218571"/>
            <a:chOff x="4032825" y="4948424"/>
            <a:chExt cx="628686" cy="30899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1DC3292-95F2-864A-845F-1A39EF9C8C24}"/>
                </a:ext>
              </a:extLst>
            </p:cNvPr>
            <p:cNvSpPr/>
            <p:nvPr/>
          </p:nvSpPr>
          <p:spPr>
            <a:xfrm>
              <a:off x="4032825" y="4948941"/>
              <a:ext cx="308473" cy="30847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7B40A6F-D5F7-EB40-839E-25FEB715E93B}"/>
                </a:ext>
              </a:extLst>
            </p:cNvPr>
            <p:cNvSpPr/>
            <p:nvPr/>
          </p:nvSpPr>
          <p:spPr>
            <a:xfrm>
              <a:off x="4353038" y="4948424"/>
              <a:ext cx="308473" cy="30847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165FD-097F-0740-8D75-09A833BA4539}"/>
              </a:ext>
            </a:extLst>
          </p:cNvPr>
          <p:cNvGrpSpPr/>
          <p:nvPr/>
        </p:nvGrpSpPr>
        <p:grpSpPr>
          <a:xfrm>
            <a:off x="1689295" y="3302621"/>
            <a:ext cx="691552" cy="635322"/>
            <a:chOff x="2695707" y="3231791"/>
            <a:chExt cx="691552" cy="6353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067209-CA23-494E-8901-E2BC658EB854}"/>
                </a:ext>
              </a:extLst>
            </p:cNvPr>
            <p:cNvSpPr/>
            <p:nvPr/>
          </p:nvSpPr>
          <p:spPr>
            <a:xfrm>
              <a:off x="2926224" y="3430702"/>
              <a:ext cx="218206" cy="2182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96C403-B4EC-6B4E-B4F9-3E6E7EC5A403}"/>
                </a:ext>
              </a:extLst>
            </p:cNvPr>
            <p:cNvSpPr/>
            <p:nvPr/>
          </p:nvSpPr>
          <p:spPr>
            <a:xfrm>
              <a:off x="3041792" y="3648907"/>
              <a:ext cx="218206" cy="2182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040AC1-9756-FD4D-954A-3C5B6F297945}"/>
                </a:ext>
              </a:extLst>
            </p:cNvPr>
            <p:cNvSpPr/>
            <p:nvPr/>
          </p:nvSpPr>
          <p:spPr>
            <a:xfrm>
              <a:off x="3169053" y="3446090"/>
              <a:ext cx="218206" cy="2182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CD977AC-F5DE-AC4A-BBAD-589C41018D6A}"/>
                </a:ext>
              </a:extLst>
            </p:cNvPr>
            <p:cNvSpPr/>
            <p:nvPr/>
          </p:nvSpPr>
          <p:spPr>
            <a:xfrm>
              <a:off x="3041173" y="3231791"/>
              <a:ext cx="218206" cy="2182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41C8EC-F160-9447-B21C-D2613B2263D8}"/>
                </a:ext>
              </a:extLst>
            </p:cNvPr>
            <p:cNvSpPr/>
            <p:nvPr/>
          </p:nvSpPr>
          <p:spPr>
            <a:xfrm>
              <a:off x="2695707" y="3446090"/>
              <a:ext cx="218206" cy="2182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8CAD4A-18A7-4047-AFBB-D4F27B9117DB}"/>
              </a:ext>
            </a:extLst>
          </p:cNvPr>
          <p:cNvSpPr txBox="1"/>
          <p:nvPr/>
        </p:nvSpPr>
        <p:spPr>
          <a:xfrm>
            <a:off x="4139846" y="2212500"/>
            <a:ext cx="1756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Relaxing high-resolution crystal structures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788E8B-C6D7-CB48-ACFA-F0A393BF4B80}"/>
              </a:ext>
            </a:extLst>
          </p:cNvPr>
          <p:cNvSpPr txBox="1"/>
          <p:nvPr/>
        </p:nvSpPr>
        <p:spPr>
          <a:xfrm>
            <a:off x="4168470" y="3054321"/>
            <a:ext cx="1645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Predicting native protein-protein interfaces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F73640-C923-4D4A-A824-013E336D4DDC}"/>
              </a:ext>
            </a:extLst>
          </p:cNvPr>
          <p:cNvSpPr txBox="1"/>
          <p:nvPr/>
        </p:nvSpPr>
        <p:spPr>
          <a:xfrm>
            <a:off x="4099392" y="4569913"/>
            <a:ext cx="183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Predicting the effects of single amino-acid mutations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F90F21-96E1-924F-9CFA-1495C09AACAA}"/>
              </a:ext>
            </a:extLst>
          </p:cNvPr>
          <p:cNvSpPr txBox="1"/>
          <p:nvPr/>
        </p:nvSpPr>
        <p:spPr>
          <a:xfrm>
            <a:off x="421568" y="2293513"/>
            <a:ext cx="1362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steric clashes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940432-2BA2-8844-B37B-D401AB7CC37A}"/>
              </a:ext>
            </a:extLst>
          </p:cNvPr>
          <p:cNvSpPr txBox="1"/>
          <p:nvPr/>
        </p:nvSpPr>
        <p:spPr>
          <a:xfrm>
            <a:off x="394692" y="4492691"/>
            <a:ext cx="14298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overweighting electrostatic interactions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EDC122-3503-5649-BC9D-B1ABE740F3EA}"/>
              </a:ext>
            </a:extLst>
          </p:cNvPr>
          <p:cNvSpPr txBox="1"/>
          <p:nvPr/>
        </p:nvSpPr>
        <p:spPr>
          <a:xfrm>
            <a:off x="468658" y="3355369"/>
            <a:ext cx="122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underweighting the cost of burying polar atoms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B5D581B-186F-8D44-A286-52604D6F58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62" r="33241" b="3014"/>
          <a:stretch/>
        </p:blipFill>
        <p:spPr>
          <a:xfrm rot="16200000">
            <a:off x="3306561" y="2814398"/>
            <a:ext cx="610243" cy="1041144"/>
          </a:xfrm>
          <a:prstGeom prst="rect">
            <a:avLst/>
          </a:prstGeom>
          <a:ln w="12700">
            <a:noFill/>
          </a:ln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1FD834-E655-3447-A28F-1D5721C76C3E}"/>
              </a:ext>
            </a:extLst>
          </p:cNvPr>
          <p:cNvCxnSpPr>
            <a:cxnSpLocks/>
          </p:cNvCxnSpPr>
          <p:nvPr/>
        </p:nvCxnSpPr>
        <p:spPr>
          <a:xfrm>
            <a:off x="486278" y="2893673"/>
            <a:ext cx="53018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7FB7EDE-254B-1A42-B0E4-266B16001DB6}"/>
              </a:ext>
            </a:extLst>
          </p:cNvPr>
          <p:cNvCxnSpPr>
            <a:cxnSpLocks/>
          </p:cNvCxnSpPr>
          <p:nvPr/>
        </p:nvCxnSpPr>
        <p:spPr>
          <a:xfrm>
            <a:off x="2498113" y="2408819"/>
            <a:ext cx="522549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0028BA-5E67-244B-B845-81D6444DD878}"/>
              </a:ext>
            </a:extLst>
          </p:cNvPr>
          <p:cNvCxnSpPr>
            <a:cxnSpLocks/>
          </p:cNvCxnSpPr>
          <p:nvPr/>
        </p:nvCxnSpPr>
        <p:spPr>
          <a:xfrm>
            <a:off x="2498113" y="4778392"/>
            <a:ext cx="522549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6684044-70F3-614B-B3FB-DF90B476FA54}"/>
              </a:ext>
            </a:extLst>
          </p:cNvPr>
          <p:cNvCxnSpPr>
            <a:cxnSpLocks/>
          </p:cNvCxnSpPr>
          <p:nvPr/>
        </p:nvCxnSpPr>
        <p:spPr>
          <a:xfrm flipV="1">
            <a:off x="2535840" y="3454431"/>
            <a:ext cx="457566" cy="185661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0F5BF42-5072-A641-9E9A-DEC38CF8D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690" y="4413129"/>
            <a:ext cx="851701" cy="649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0FCA4F-F462-D741-9CF3-8AC707F0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143" y="2066627"/>
            <a:ext cx="748576" cy="694577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C9A6B90-A06D-354A-A0AB-6CB648D44CD5}"/>
              </a:ext>
            </a:extLst>
          </p:cNvPr>
          <p:cNvCxnSpPr>
            <a:cxnSpLocks/>
          </p:cNvCxnSpPr>
          <p:nvPr/>
        </p:nvCxnSpPr>
        <p:spPr>
          <a:xfrm>
            <a:off x="2535840" y="3640092"/>
            <a:ext cx="457566" cy="1892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437B993-996C-C14F-A122-24BBF77854F6}"/>
              </a:ext>
            </a:extLst>
          </p:cNvPr>
          <p:cNvSpPr txBox="1"/>
          <p:nvPr/>
        </p:nvSpPr>
        <p:spPr>
          <a:xfrm>
            <a:off x="4168470" y="3769984"/>
            <a:ext cx="1645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Predicting solvation energies of side chains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A479442-A8C1-6D48-B490-7D36375F32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5" t="11619" r="65127" b="18097"/>
          <a:stretch/>
        </p:blipFill>
        <p:spPr>
          <a:xfrm>
            <a:off x="3827797" y="3733951"/>
            <a:ext cx="183265" cy="45683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A5A6941-A3A2-DC4D-AB77-C54090F214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5" t="11619" r="65127" b="18097"/>
          <a:stretch/>
        </p:blipFill>
        <p:spPr>
          <a:xfrm>
            <a:off x="3246762" y="3743031"/>
            <a:ext cx="183265" cy="45683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D2AC86-5D31-9740-82B6-619781D9FFE8}"/>
              </a:ext>
            </a:extLst>
          </p:cNvPr>
          <p:cNvCxnSpPr>
            <a:cxnSpLocks/>
          </p:cNvCxnSpPr>
          <p:nvPr/>
        </p:nvCxnSpPr>
        <p:spPr>
          <a:xfrm>
            <a:off x="513535" y="4410371"/>
            <a:ext cx="53018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9EE4C63-9197-AB43-BE27-AA0895C9DD3F}"/>
              </a:ext>
            </a:extLst>
          </p:cNvPr>
          <p:cNvSpPr/>
          <p:nvPr/>
        </p:nvSpPr>
        <p:spPr>
          <a:xfrm>
            <a:off x="3731849" y="3703150"/>
            <a:ext cx="380741" cy="539781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1CC76F7-DF65-C84F-83B9-72F66F5E117B}"/>
              </a:ext>
            </a:extLst>
          </p:cNvPr>
          <p:cNvSpPr/>
          <p:nvPr/>
        </p:nvSpPr>
        <p:spPr>
          <a:xfrm>
            <a:off x="3144725" y="3717217"/>
            <a:ext cx="380741" cy="5397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243B82-2747-DE4D-835E-7872159E8A3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525466" y="3973039"/>
            <a:ext cx="206383" cy="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8B5EC42-0A88-CC46-96A7-4D3A87272F6F}"/>
              </a:ext>
            </a:extLst>
          </p:cNvPr>
          <p:cNvSpPr txBox="1"/>
          <p:nvPr/>
        </p:nvSpPr>
        <p:spPr>
          <a:xfrm>
            <a:off x="62941" y="769896"/>
            <a:ext cx="2027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 track</a:t>
            </a:r>
            <a:r>
              <a:rPr lang="en-US" sz="1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use experimental data on designs to identify problems; reparameterization on high-quality benchmarks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846D50-C25A-3943-8C63-2FE33106D2BF}"/>
              </a:ext>
            </a:extLst>
          </p:cNvPr>
          <p:cNvSpPr txBox="1"/>
          <p:nvPr/>
        </p:nvSpPr>
        <p:spPr>
          <a:xfrm>
            <a:off x="4139844" y="1836232"/>
            <a:ext cx="175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u="sng" dirty="0">
                <a:latin typeface="Arial" panose="020B0604020202020204" pitchFamily="34" charset="0"/>
                <a:cs typeface="Arial" panose="020B0604020202020204" pitchFamily="34" charset="0"/>
              </a:rPr>
              <a:t>Relevant benchmark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B6993F-24C9-AC48-B03B-DDA910CCCD6E}"/>
              </a:ext>
            </a:extLst>
          </p:cNvPr>
          <p:cNvSpPr txBox="1"/>
          <p:nvPr/>
        </p:nvSpPr>
        <p:spPr>
          <a:xfrm>
            <a:off x="414282" y="1829882"/>
            <a:ext cx="1362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u="sng" dirty="0">
                <a:latin typeface="Arial" panose="020B0604020202020204" pitchFamily="34" charset="0"/>
                <a:cs typeface="Arial" panose="020B0604020202020204" pitchFamily="34" charset="0"/>
              </a:rPr>
              <a:t>Identified problem</a:t>
            </a:r>
          </a:p>
        </p:txBody>
      </p:sp>
    </p:spTree>
    <p:extLst>
      <p:ext uri="{BB962C8B-B14F-4D97-AF65-F5344CB8AC3E}">
        <p14:creationId xmlns:p14="http://schemas.microsoft.com/office/powerpoint/2010/main" val="2464529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1F83-0122-CF49-9E21-C20D29CF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7829-CB40-544A-BF91-8B7D4D096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>
            <a:extLst>
              <a:ext uri="{FF2B5EF4-FFF2-40B4-BE49-F238E27FC236}">
                <a16:creationId xmlns:a16="http://schemas.microsoft.com/office/drawing/2014/main" id="{7F1DCF8F-066B-9E4E-A6F3-A0C27032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58" y="80748"/>
            <a:ext cx="2731097" cy="181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7457C2D-90A0-9A4E-9A23-9799B7D10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43" y="2002321"/>
            <a:ext cx="1921101" cy="17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4A1D028-ADEF-894D-ACA9-08D3F040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99" y="3876654"/>
            <a:ext cx="3333365" cy="16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5EB8BEE-40BF-7B46-B68C-828E4DBAE2EB}"/>
              </a:ext>
            </a:extLst>
          </p:cNvPr>
          <p:cNvSpPr txBox="1"/>
          <p:nvPr/>
        </p:nvSpPr>
        <p:spPr>
          <a:xfrm>
            <a:off x="0" y="8029879"/>
            <a:ext cx="6858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4. Experimentally testing designs suggests that Rosetta over-weights the strength of electrostatic interactions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12B9A-E84F-D543-92DE-A146873C940F}"/>
              </a:ext>
            </a:extLst>
          </p:cNvPr>
          <p:cNvSpPr txBox="1"/>
          <p:nvPr/>
        </p:nvSpPr>
        <p:spPr>
          <a:xfrm>
            <a:off x="1909476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4101" name="Group 4100">
            <a:extLst>
              <a:ext uri="{FF2B5EF4-FFF2-40B4-BE49-F238E27FC236}">
                <a16:creationId xmlns:a16="http://schemas.microsoft.com/office/drawing/2014/main" id="{01B5D53A-9DD1-5A4B-97F2-F501788ED360}"/>
              </a:ext>
            </a:extLst>
          </p:cNvPr>
          <p:cNvGrpSpPr/>
          <p:nvPr/>
        </p:nvGrpSpPr>
        <p:grpSpPr>
          <a:xfrm>
            <a:off x="114324" y="3876653"/>
            <a:ext cx="2996664" cy="1648165"/>
            <a:chOff x="2855727" y="4593392"/>
            <a:chExt cx="2996664" cy="1648165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D5AC9DAE-AB5F-374F-83EC-1E6DBFDA2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727" y="4593392"/>
              <a:ext cx="2996664" cy="164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8410B6-4838-9A48-B2EC-DB0F134840CE}"/>
                </a:ext>
              </a:extLst>
            </p:cNvPr>
            <p:cNvSpPr txBox="1"/>
            <p:nvPr/>
          </p:nvSpPr>
          <p:spPr>
            <a:xfrm>
              <a:off x="3643324" y="4952907"/>
              <a:ext cx="1107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relaxed from crystal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0658F4-A7C8-1A4A-8B4F-2535EE4A368F}"/>
                </a:ext>
              </a:extLst>
            </p:cNvPr>
            <p:cNvSpPr txBox="1"/>
            <p:nvPr/>
          </p:nvSpPr>
          <p:spPr>
            <a:xfrm>
              <a:off x="3207107" y="5481024"/>
              <a:ext cx="1107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2"/>
                  </a:solidFill>
                </a:rPr>
                <a:t>relaxed from design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A1C1534-F85B-B44D-86AB-E4840EB57F80}"/>
              </a:ext>
            </a:extLst>
          </p:cNvPr>
          <p:cNvSpPr txBox="1"/>
          <p:nvPr/>
        </p:nvSpPr>
        <p:spPr>
          <a:xfrm>
            <a:off x="5343369" y="1411923"/>
            <a:ext cx="1015022" cy="43088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relaxed design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</a:rPr>
              <a:t>relaxed crystal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F02D98-0372-1D41-8421-914E1D4197C5}"/>
              </a:ext>
            </a:extLst>
          </p:cNvPr>
          <p:cNvSpPr txBox="1"/>
          <p:nvPr/>
        </p:nvSpPr>
        <p:spPr>
          <a:xfrm>
            <a:off x="11605" y="369010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69690-9BDB-094D-AF2F-D76D33EDCC00}"/>
              </a:ext>
            </a:extLst>
          </p:cNvPr>
          <p:cNvSpPr txBox="1"/>
          <p:nvPr/>
        </p:nvSpPr>
        <p:spPr>
          <a:xfrm>
            <a:off x="-1891692" y="0"/>
            <a:ext cx="1553692" cy="7848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changes titles on plots to indicate that it’s changing jan22 functional form</a:t>
            </a:r>
          </a:p>
          <a:p>
            <a:endParaRPr lang="en-US" dirty="0"/>
          </a:p>
          <a:p>
            <a:r>
              <a:rPr lang="en-US" dirty="0"/>
              <a:t>Make figure in D with a fixed-backbone design protocol, with number of H-bonds? with relaxed structures to make sure it isn’t just design?</a:t>
            </a:r>
          </a:p>
          <a:p>
            <a:endParaRPr lang="en-US" dirty="0"/>
          </a:p>
          <a:p>
            <a:r>
              <a:rPr lang="en-US" dirty="0"/>
              <a:t>add a supplemental figure with many examples of C (</a:t>
            </a:r>
            <a:r>
              <a:rPr lang="en-US" dirty="0" err="1"/>
              <a:t>Hfuse</a:t>
            </a:r>
            <a:r>
              <a:rPr lang="en-US" dirty="0"/>
              <a:t>, NTF2, etc.)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55E77E-A8DA-2548-9B31-07FE3B9EADA8}"/>
              </a:ext>
            </a:extLst>
          </p:cNvPr>
          <p:cNvSpPr txBox="1"/>
          <p:nvPr/>
        </p:nvSpPr>
        <p:spPr>
          <a:xfrm>
            <a:off x="4167314" y="196328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53" name="Picture 12">
            <a:extLst>
              <a:ext uri="{FF2B5EF4-FFF2-40B4-BE49-F238E27FC236}">
                <a16:creationId xmlns:a16="http://schemas.microsoft.com/office/drawing/2014/main" id="{1C3EA670-9371-E94A-BA46-76B4FB14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2" y="2160375"/>
            <a:ext cx="3937302" cy="1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2CE26BB-88EB-EA43-AF98-BDAA19EB285B}"/>
              </a:ext>
            </a:extLst>
          </p:cNvPr>
          <p:cNvSpPr txBox="1"/>
          <p:nvPr/>
        </p:nvSpPr>
        <p:spPr>
          <a:xfrm>
            <a:off x="4870984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53DE4-8042-B348-B724-4FE5D19343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812"/>
          <a:stretch/>
        </p:blipFill>
        <p:spPr>
          <a:xfrm>
            <a:off x="5156540" y="352535"/>
            <a:ext cx="1388680" cy="103900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BD67EC7-90BE-1F4C-B417-60FBF306E6C7}"/>
              </a:ext>
            </a:extLst>
          </p:cNvPr>
          <p:cNvSpPr txBox="1"/>
          <p:nvPr/>
        </p:nvSpPr>
        <p:spPr>
          <a:xfrm>
            <a:off x="3222464" y="368967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ABBCBE-E576-DE4F-ACA0-C1E73F5BC26F}"/>
              </a:ext>
            </a:extLst>
          </p:cNvPr>
          <p:cNvSpPr txBox="1"/>
          <p:nvPr/>
        </p:nvSpPr>
        <p:spPr>
          <a:xfrm>
            <a:off x="3625" y="196751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E665C4-3789-2F45-9EDD-FB87723E027E}"/>
              </a:ext>
            </a:extLst>
          </p:cNvPr>
          <p:cNvSpPr txBox="1"/>
          <p:nvPr/>
        </p:nvSpPr>
        <p:spPr>
          <a:xfrm>
            <a:off x="-9618" y="-451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194" name="Picture 26">
            <a:extLst>
              <a:ext uri="{FF2B5EF4-FFF2-40B4-BE49-F238E27FC236}">
                <a16:creationId xmlns:a16="http://schemas.microsoft.com/office/drawing/2014/main" id="{6D846282-45FC-6C49-AB0B-3353D9F16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2"/>
          <a:stretch/>
        </p:blipFill>
        <p:spPr bwMode="auto">
          <a:xfrm>
            <a:off x="11606" y="57190"/>
            <a:ext cx="1674288" cy="164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6E725DB-E730-3148-B2AE-CDC39444D08C}"/>
              </a:ext>
            </a:extLst>
          </p:cNvPr>
          <p:cNvSpPr txBox="1"/>
          <p:nvPr/>
        </p:nvSpPr>
        <p:spPr>
          <a:xfrm>
            <a:off x="937455" y="160667"/>
            <a:ext cx="7553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relaxed from crystal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B8CEA7B-DE31-404C-8C5B-247DCA1F2595}"/>
              </a:ext>
            </a:extLst>
          </p:cNvPr>
          <p:cNvSpPr txBox="1"/>
          <p:nvPr/>
        </p:nvSpPr>
        <p:spPr>
          <a:xfrm>
            <a:off x="396230" y="1004716"/>
            <a:ext cx="1107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2"/>
                </a:solidFill>
              </a:rPr>
              <a:t>relaxed from design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7CF61-F3C8-0142-A7AE-0F51C507112D}"/>
              </a:ext>
            </a:extLst>
          </p:cNvPr>
          <p:cNvCxnSpPr>
            <a:cxnSpLocks/>
          </p:cNvCxnSpPr>
          <p:nvPr/>
        </p:nvCxnSpPr>
        <p:spPr>
          <a:xfrm flipV="1">
            <a:off x="4563795" y="4764285"/>
            <a:ext cx="0" cy="1412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D0EF7F-5587-374E-8D19-9411FE7CE750}"/>
              </a:ext>
            </a:extLst>
          </p:cNvPr>
          <p:cNvCxnSpPr>
            <a:cxnSpLocks/>
          </p:cNvCxnSpPr>
          <p:nvPr/>
        </p:nvCxnSpPr>
        <p:spPr>
          <a:xfrm flipV="1">
            <a:off x="6320936" y="4501551"/>
            <a:ext cx="0" cy="1412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2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AA3EF3-D9D6-5643-81AB-722C55BEED14}"/>
              </a:ext>
            </a:extLst>
          </p:cNvPr>
          <p:cNvSpPr txBox="1"/>
          <p:nvPr/>
        </p:nvSpPr>
        <p:spPr>
          <a:xfrm>
            <a:off x="-1891692" y="0"/>
            <a:ext cx="15536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538179-9512-C347-BAF2-1DC8291C9B2C}"/>
              </a:ext>
            </a:extLst>
          </p:cNvPr>
          <p:cNvSpPr txBox="1"/>
          <p:nvPr/>
        </p:nvSpPr>
        <p:spPr>
          <a:xfrm>
            <a:off x="2889144" y="2898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19EC32-2E53-AE4A-88FC-2D9651700F1D}"/>
              </a:ext>
            </a:extLst>
          </p:cNvPr>
          <p:cNvGrpSpPr/>
          <p:nvPr/>
        </p:nvGrpSpPr>
        <p:grpSpPr>
          <a:xfrm>
            <a:off x="2965051" y="28755"/>
            <a:ext cx="3888216" cy="1134026"/>
            <a:chOff x="2738254" y="1462328"/>
            <a:chExt cx="3888216" cy="113402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23481CD-4414-AF4B-9D7D-B50671518849}"/>
                </a:ext>
              </a:extLst>
            </p:cNvPr>
            <p:cNvGrpSpPr/>
            <p:nvPr/>
          </p:nvGrpSpPr>
          <p:grpSpPr>
            <a:xfrm>
              <a:off x="5578074" y="1755951"/>
              <a:ext cx="1048396" cy="840403"/>
              <a:chOff x="5794650" y="1755951"/>
              <a:chExt cx="1048396" cy="840403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94987DF5-D61D-9F4F-AA27-6B736D12C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5AC3440-0E5F-B94A-ADEC-6CC154166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829" y="2451422"/>
                <a:ext cx="551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BAC09E8-E929-8B47-81EB-14F57E43A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6AAFA91-10EA-5447-86C5-D45B0281B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11" r="5347"/>
            <a:stretch/>
          </p:blipFill>
          <p:spPr>
            <a:xfrm>
              <a:off x="4168816" y="1755951"/>
              <a:ext cx="1048396" cy="840403"/>
            </a:xfrm>
            <a:prstGeom prst="rect">
              <a:avLst/>
            </a:prstGeom>
          </p:spPr>
        </p:pic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9858C8-961A-464C-B9ED-45E46A943C1D}"/>
                </a:ext>
              </a:extLst>
            </p:cNvPr>
            <p:cNvSpPr/>
            <p:nvPr/>
          </p:nvSpPr>
          <p:spPr>
            <a:xfrm>
              <a:off x="5588258" y="1824750"/>
              <a:ext cx="815711" cy="105727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264" h="301255">
                  <a:moveTo>
                    <a:pt x="0" y="146579"/>
                  </a:moveTo>
                  <a:cubicBezTo>
                    <a:pt x="92825" y="58935"/>
                    <a:pt x="154857" y="41931"/>
                    <a:pt x="255883" y="27486"/>
                  </a:cubicBezTo>
                  <a:cubicBezTo>
                    <a:pt x="356909" y="13041"/>
                    <a:pt x="491428" y="30642"/>
                    <a:pt x="606156" y="59909"/>
                  </a:cubicBezTo>
                  <a:cubicBezTo>
                    <a:pt x="720884" y="89176"/>
                    <a:pt x="805940" y="163331"/>
                    <a:pt x="944251" y="203090"/>
                  </a:cubicBezTo>
                  <a:cubicBezTo>
                    <a:pt x="1082562" y="242849"/>
                    <a:pt x="1351522" y="327272"/>
                    <a:pt x="1487606" y="293424"/>
                  </a:cubicBezTo>
                  <a:cubicBezTo>
                    <a:pt x="1623690" y="259576"/>
                    <a:pt x="1615274" y="3596"/>
                    <a:pt x="1760754" y="0"/>
                  </a:cubicBezTo>
                  <a:cubicBezTo>
                    <a:pt x="1858190" y="1249"/>
                    <a:pt x="1977930" y="11625"/>
                    <a:pt x="2071848" y="46258"/>
                  </a:cubicBezTo>
                  <a:cubicBezTo>
                    <a:pt x="2165766" y="80891"/>
                    <a:pt x="2256456" y="141092"/>
                    <a:pt x="2324264" y="207801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037149A-7EFC-4645-8B2D-D58B60329F21}"/>
                </a:ext>
              </a:extLst>
            </p:cNvPr>
            <p:cNvSpPr/>
            <p:nvPr/>
          </p:nvSpPr>
          <p:spPr>
            <a:xfrm>
              <a:off x="4180190" y="1832325"/>
              <a:ext cx="766834" cy="109210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  <a:gd name="connsiteX0" fmla="*/ 0 w 2324264"/>
                <a:gd name="connsiteY0" fmla="*/ 146579 h 302263"/>
                <a:gd name="connsiteX1" fmla="*/ 255883 w 2324264"/>
                <a:gd name="connsiteY1" fmla="*/ 27486 h 302263"/>
                <a:gd name="connsiteX2" fmla="*/ 606156 w 2324264"/>
                <a:gd name="connsiteY2" fmla="*/ 59909 h 302263"/>
                <a:gd name="connsiteX3" fmla="*/ 1019762 w 2324264"/>
                <a:gd name="connsiteY3" fmla="*/ 210641 h 302263"/>
                <a:gd name="connsiteX4" fmla="*/ 1487606 w 2324264"/>
                <a:gd name="connsiteY4" fmla="*/ 293424 h 302263"/>
                <a:gd name="connsiteX5" fmla="*/ 1760754 w 2324264"/>
                <a:gd name="connsiteY5" fmla="*/ 0 h 302263"/>
                <a:gd name="connsiteX6" fmla="*/ 2071848 w 2324264"/>
                <a:gd name="connsiteY6" fmla="*/ 46258 h 302263"/>
                <a:gd name="connsiteX7" fmla="*/ 2324264 w 2324264"/>
                <a:gd name="connsiteY7" fmla="*/ 207801 h 302263"/>
                <a:gd name="connsiteX0" fmla="*/ 0 w 2324264"/>
                <a:gd name="connsiteY0" fmla="*/ 146579 h 344940"/>
                <a:gd name="connsiteX1" fmla="*/ 255883 w 2324264"/>
                <a:gd name="connsiteY1" fmla="*/ 27486 h 344940"/>
                <a:gd name="connsiteX2" fmla="*/ 606156 w 2324264"/>
                <a:gd name="connsiteY2" fmla="*/ 59909 h 344940"/>
                <a:gd name="connsiteX3" fmla="*/ 1019762 w 2324264"/>
                <a:gd name="connsiteY3" fmla="*/ 210641 h 344940"/>
                <a:gd name="connsiteX4" fmla="*/ 1487607 w 2324264"/>
                <a:gd name="connsiteY4" fmla="*/ 338731 h 344940"/>
                <a:gd name="connsiteX5" fmla="*/ 1760754 w 2324264"/>
                <a:gd name="connsiteY5" fmla="*/ 0 h 344940"/>
                <a:gd name="connsiteX6" fmla="*/ 2071848 w 2324264"/>
                <a:gd name="connsiteY6" fmla="*/ 46258 h 344940"/>
                <a:gd name="connsiteX7" fmla="*/ 2324264 w 2324264"/>
                <a:gd name="connsiteY7" fmla="*/ 207801 h 344940"/>
                <a:gd name="connsiteX0" fmla="*/ 0 w 2324264"/>
                <a:gd name="connsiteY0" fmla="*/ 146579 h 359477"/>
                <a:gd name="connsiteX1" fmla="*/ 255883 w 2324264"/>
                <a:gd name="connsiteY1" fmla="*/ 27486 h 359477"/>
                <a:gd name="connsiteX2" fmla="*/ 606156 w 2324264"/>
                <a:gd name="connsiteY2" fmla="*/ 59909 h 359477"/>
                <a:gd name="connsiteX3" fmla="*/ 1019762 w 2324264"/>
                <a:gd name="connsiteY3" fmla="*/ 210641 h 359477"/>
                <a:gd name="connsiteX4" fmla="*/ 1525363 w 2324264"/>
                <a:gd name="connsiteY4" fmla="*/ 353832 h 359477"/>
                <a:gd name="connsiteX5" fmla="*/ 1760754 w 2324264"/>
                <a:gd name="connsiteY5" fmla="*/ 0 h 359477"/>
                <a:gd name="connsiteX6" fmla="*/ 2071848 w 2324264"/>
                <a:gd name="connsiteY6" fmla="*/ 46258 h 359477"/>
                <a:gd name="connsiteX7" fmla="*/ 2324264 w 2324264"/>
                <a:gd name="connsiteY7" fmla="*/ 207801 h 359477"/>
                <a:gd name="connsiteX0" fmla="*/ 0 w 2324264"/>
                <a:gd name="connsiteY0" fmla="*/ 146579 h 359475"/>
                <a:gd name="connsiteX1" fmla="*/ 255883 w 2324264"/>
                <a:gd name="connsiteY1" fmla="*/ 27486 h 359475"/>
                <a:gd name="connsiteX2" fmla="*/ 606156 w 2324264"/>
                <a:gd name="connsiteY2" fmla="*/ 59909 h 359475"/>
                <a:gd name="connsiteX3" fmla="*/ 1087723 w 2324264"/>
                <a:gd name="connsiteY3" fmla="*/ 210640 h 359475"/>
                <a:gd name="connsiteX4" fmla="*/ 1525363 w 2324264"/>
                <a:gd name="connsiteY4" fmla="*/ 353832 h 359475"/>
                <a:gd name="connsiteX5" fmla="*/ 1760754 w 2324264"/>
                <a:gd name="connsiteY5" fmla="*/ 0 h 359475"/>
                <a:gd name="connsiteX6" fmla="*/ 2071848 w 2324264"/>
                <a:gd name="connsiteY6" fmla="*/ 46258 h 359475"/>
                <a:gd name="connsiteX7" fmla="*/ 2324264 w 2324264"/>
                <a:gd name="connsiteY7" fmla="*/ 207801 h 359475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65070 w 2324264"/>
                <a:gd name="connsiteY3" fmla="*/ 233295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46579 h 366393"/>
                <a:gd name="connsiteX1" fmla="*/ 255883 w 2324264"/>
                <a:gd name="connsiteY1" fmla="*/ 27486 h 366393"/>
                <a:gd name="connsiteX2" fmla="*/ 606156 w 2324264"/>
                <a:gd name="connsiteY2" fmla="*/ 59909 h 366393"/>
                <a:gd name="connsiteX3" fmla="*/ 1080172 w 2324264"/>
                <a:gd name="connsiteY3" fmla="*/ 271050 h 366393"/>
                <a:gd name="connsiteX4" fmla="*/ 1525363 w 2324264"/>
                <a:gd name="connsiteY4" fmla="*/ 353832 h 366393"/>
                <a:gd name="connsiteX5" fmla="*/ 1760754 w 2324264"/>
                <a:gd name="connsiteY5" fmla="*/ 0 h 366393"/>
                <a:gd name="connsiteX6" fmla="*/ 2071848 w 2324264"/>
                <a:gd name="connsiteY6" fmla="*/ 46258 h 366393"/>
                <a:gd name="connsiteX7" fmla="*/ 2324264 w 2324264"/>
                <a:gd name="connsiteY7" fmla="*/ 207801 h 366393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72621 w 2324264"/>
                <a:gd name="connsiteY3" fmla="*/ 233294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1848 w 2324264"/>
                <a:gd name="connsiteY6" fmla="*/ 28064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7912 w 2324264"/>
                <a:gd name="connsiteY6" fmla="*/ 52320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114297 w 2324264"/>
                <a:gd name="connsiteY6" fmla="*/ 46257 h 342392"/>
                <a:gd name="connsiteX7" fmla="*/ 2324264 w 2324264"/>
                <a:gd name="connsiteY7" fmla="*/ 189607 h 342392"/>
                <a:gd name="connsiteX0" fmla="*/ 0 w 2287878"/>
                <a:gd name="connsiteY0" fmla="*/ 128385 h 342392"/>
                <a:gd name="connsiteX1" fmla="*/ 255883 w 2287878"/>
                <a:gd name="connsiteY1" fmla="*/ 9292 h 342392"/>
                <a:gd name="connsiteX2" fmla="*/ 606156 w 2287878"/>
                <a:gd name="connsiteY2" fmla="*/ 41715 h 342392"/>
                <a:gd name="connsiteX3" fmla="*/ 1072621 w 2287878"/>
                <a:gd name="connsiteY3" fmla="*/ 215100 h 342392"/>
                <a:gd name="connsiteX4" fmla="*/ 1525363 w 2287878"/>
                <a:gd name="connsiteY4" fmla="*/ 335638 h 342392"/>
                <a:gd name="connsiteX5" fmla="*/ 1791077 w 2287878"/>
                <a:gd name="connsiteY5" fmla="*/ 0 h 342392"/>
                <a:gd name="connsiteX6" fmla="*/ 2114297 w 2287878"/>
                <a:gd name="connsiteY6" fmla="*/ 46257 h 342392"/>
                <a:gd name="connsiteX7" fmla="*/ 2287878 w 2287878"/>
                <a:gd name="connsiteY7" fmla="*/ 20173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91333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67045 h 342392"/>
                <a:gd name="connsiteX0" fmla="*/ 0 w 2319083"/>
                <a:gd name="connsiteY0" fmla="*/ 136341 h 350348"/>
                <a:gd name="connsiteX1" fmla="*/ 255883 w 2319083"/>
                <a:gd name="connsiteY1" fmla="*/ 17248 h 350348"/>
                <a:gd name="connsiteX2" fmla="*/ 606156 w 2319083"/>
                <a:gd name="connsiteY2" fmla="*/ 49671 h 350348"/>
                <a:gd name="connsiteX3" fmla="*/ 1072621 w 2319083"/>
                <a:gd name="connsiteY3" fmla="*/ 223056 h 350348"/>
                <a:gd name="connsiteX4" fmla="*/ 1525363 w 2319083"/>
                <a:gd name="connsiteY4" fmla="*/ 343594 h 350348"/>
                <a:gd name="connsiteX5" fmla="*/ 1791077 w 2319083"/>
                <a:gd name="connsiteY5" fmla="*/ 7956 h 350348"/>
                <a:gd name="connsiteX6" fmla="*/ 2065721 w 2319083"/>
                <a:gd name="connsiteY6" fmla="*/ 13733 h 350348"/>
                <a:gd name="connsiteX7" fmla="*/ 2319083 w 2319083"/>
                <a:gd name="connsiteY7" fmla="*/ 175001 h 350348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319083 w 2319083"/>
                <a:gd name="connsiteY7" fmla="*/ 167045 h 314987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222598 w 2319083"/>
                <a:gd name="connsiteY7" fmla="*/ 95151 h 314987"/>
                <a:gd name="connsiteX8" fmla="*/ 2319083 w 2319083"/>
                <a:gd name="connsiteY8" fmla="*/ 167045 h 314987"/>
                <a:gd name="connsiteX0" fmla="*/ 0 w 2222598"/>
                <a:gd name="connsiteY0" fmla="*/ 128385 h 314987"/>
                <a:gd name="connsiteX1" fmla="*/ 255883 w 2222598"/>
                <a:gd name="connsiteY1" fmla="*/ 9292 h 314987"/>
                <a:gd name="connsiteX2" fmla="*/ 606156 w 2222598"/>
                <a:gd name="connsiteY2" fmla="*/ 41715 h 314987"/>
                <a:gd name="connsiteX3" fmla="*/ 1072621 w 2222598"/>
                <a:gd name="connsiteY3" fmla="*/ 215100 h 314987"/>
                <a:gd name="connsiteX4" fmla="*/ 1510819 w 2222598"/>
                <a:gd name="connsiteY4" fmla="*/ 306551 h 314987"/>
                <a:gd name="connsiteX5" fmla="*/ 1791077 w 2222598"/>
                <a:gd name="connsiteY5" fmla="*/ 0 h 314987"/>
                <a:gd name="connsiteX6" fmla="*/ 2073816 w 2222598"/>
                <a:gd name="connsiteY6" fmla="*/ 21969 h 314987"/>
                <a:gd name="connsiteX7" fmla="*/ 2222598 w 2222598"/>
                <a:gd name="connsiteY7" fmla="*/ 9515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73816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81087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30177 h 316779"/>
                <a:gd name="connsiteX1" fmla="*/ 255883 w 2251683"/>
                <a:gd name="connsiteY1" fmla="*/ 11084 h 316779"/>
                <a:gd name="connsiteX2" fmla="*/ 606156 w 2251683"/>
                <a:gd name="connsiteY2" fmla="*/ 43507 h 316779"/>
                <a:gd name="connsiteX3" fmla="*/ 1072621 w 2251683"/>
                <a:gd name="connsiteY3" fmla="*/ 216892 h 316779"/>
                <a:gd name="connsiteX4" fmla="*/ 1510819 w 2251683"/>
                <a:gd name="connsiteY4" fmla="*/ 308343 h 316779"/>
                <a:gd name="connsiteX5" fmla="*/ 1791077 w 2251683"/>
                <a:gd name="connsiteY5" fmla="*/ 1792 h 316779"/>
                <a:gd name="connsiteX6" fmla="*/ 2059272 w 2251683"/>
                <a:gd name="connsiteY6" fmla="*/ 16490 h 316779"/>
                <a:gd name="connsiteX7" fmla="*/ 2251683 w 2251683"/>
                <a:gd name="connsiteY7" fmla="*/ 155113 h 316779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59272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37458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35044 h 321646"/>
                <a:gd name="connsiteX1" fmla="*/ 255883 w 2237139"/>
                <a:gd name="connsiteY1" fmla="*/ 15951 h 321646"/>
                <a:gd name="connsiteX2" fmla="*/ 606156 w 2237139"/>
                <a:gd name="connsiteY2" fmla="*/ 48374 h 321646"/>
                <a:gd name="connsiteX3" fmla="*/ 1072621 w 2237139"/>
                <a:gd name="connsiteY3" fmla="*/ 221759 h 321646"/>
                <a:gd name="connsiteX4" fmla="*/ 1510819 w 2237139"/>
                <a:gd name="connsiteY4" fmla="*/ 313210 h 321646"/>
                <a:gd name="connsiteX5" fmla="*/ 1791077 w 2237139"/>
                <a:gd name="connsiteY5" fmla="*/ 6659 h 321646"/>
                <a:gd name="connsiteX6" fmla="*/ 2001101 w 2237139"/>
                <a:gd name="connsiteY6" fmla="*/ 6815 h 321646"/>
                <a:gd name="connsiteX7" fmla="*/ 2237139 w 2237139"/>
                <a:gd name="connsiteY7" fmla="*/ 101807 h 321646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01101 w 2237139"/>
                <a:gd name="connsiteY6" fmla="*/ 14699 h 330372"/>
                <a:gd name="connsiteX7" fmla="*/ 2237139 w 2237139"/>
                <a:gd name="connsiteY7" fmla="*/ 109691 h 330372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22916 w 2237139"/>
                <a:gd name="connsiteY6" fmla="*/ 14700 h 330372"/>
                <a:gd name="connsiteX7" fmla="*/ 2237139 w 2237139"/>
                <a:gd name="connsiteY7" fmla="*/ 109691 h 330372"/>
                <a:gd name="connsiteX0" fmla="*/ 0 w 2229868"/>
                <a:gd name="connsiteY0" fmla="*/ 142928 h 330372"/>
                <a:gd name="connsiteX1" fmla="*/ 255883 w 2229868"/>
                <a:gd name="connsiteY1" fmla="*/ 23835 h 330372"/>
                <a:gd name="connsiteX2" fmla="*/ 606156 w 2229868"/>
                <a:gd name="connsiteY2" fmla="*/ 56258 h 330372"/>
                <a:gd name="connsiteX3" fmla="*/ 1072621 w 2229868"/>
                <a:gd name="connsiteY3" fmla="*/ 229643 h 330372"/>
                <a:gd name="connsiteX4" fmla="*/ 1510819 w 2229868"/>
                <a:gd name="connsiteY4" fmla="*/ 321094 h 330372"/>
                <a:gd name="connsiteX5" fmla="*/ 1805621 w 2229868"/>
                <a:gd name="connsiteY5" fmla="*/ 0 h 330372"/>
                <a:gd name="connsiteX6" fmla="*/ 2022916 w 2229868"/>
                <a:gd name="connsiteY6" fmla="*/ 14700 h 330372"/>
                <a:gd name="connsiteX7" fmla="*/ 2229868 w 2229868"/>
                <a:gd name="connsiteY7" fmla="*/ 116961 h 330372"/>
                <a:gd name="connsiteX0" fmla="*/ 0 w 2229868"/>
                <a:gd name="connsiteY0" fmla="*/ 133632 h 319820"/>
                <a:gd name="connsiteX1" fmla="*/ 255883 w 2229868"/>
                <a:gd name="connsiteY1" fmla="*/ 14539 h 319820"/>
                <a:gd name="connsiteX2" fmla="*/ 606156 w 2229868"/>
                <a:gd name="connsiteY2" fmla="*/ 46962 h 319820"/>
                <a:gd name="connsiteX3" fmla="*/ 1072621 w 2229868"/>
                <a:gd name="connsiteY3" fmla="*/ 220347 h 319820"/>
                <a:gd name="connsiteX4" fmla="*/ 1510819 w 2229868"/>
                <a:gd name="connsiteY4" fmla="*/ 311798 h 319820"/>
                <a:gd name="connsiteX5" fmla="*/ 1820165 w 2229868"/>
                <a:gd name="connsiteY5" fmla="*/ 12518 h 319820"/>
                <a:gd name="connsiteX6" fmla="*/ 2022916 w 2229868"/>
                <a:gd name="connsiteY6" fmla="*/ 5404 h 319820"/>
                <a:gd name="connsiteX7" fmla="*/ 2229868 w 2229868"/>
                <a:gd name="connsiteY7" fmla="*/ 107665 h 31982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35478"/>
                <a:gd name="connsiteY0" fmla="*/ 124992 h 311180"/>
                <a:gd name="connsiteX1" fmla="*/ 255883 w 2235478"/>
                <a:gd name="connsiteY1" fmla="*/ 5899 h 311180"/>
                <a:gd name="connsiteX2" fmla="*/ 606156 w 2235478"/>
                <a:gd name="connsiteY2" fmla="*/ 38322 h 311180"/>
                <a:gd name="connsiteX3" fmla="*/ 1072621 w 2235478"/>
                <a:gd name="connsiteY3" fmla="*/ 211707 h 311180"/>
                <a:gd name="connsiteX4" fmla="*/ 1510819 w 2235478"/>
                <a:gd name="connsiteY4" fmla="*/ 303158 h 311180"/>
                <a:gd name="connsiteX5" fmla="*/ 1820165 w 2235478"/>
                <a:gd name="connsiteY5" fmla="*/ 3878 h 311180"/>
                <a:gd name="connsiteX6" fmla="*/ 1993830 w 2235478"/>
                <a:gd name="connsiteY6" fmla="*/ 18578 h 311180"/>
                <a:gd name="connsiteX7" fmla="*/ 2235478 w 2235478"/>
                <a:gd name="connsiteY7" fmla="*/ 127073 h 311180"/>
                <a:gd name="connsiteX0" fmla="*/ 0 w 2184994"/>
                <a:gd name="connsiteY0" fmla="*/ 124992 h 311180"/>
                <a:gd name="connsiteX1" fmla="*/ 255883 w 2184994"/>
                <a:gd name="connsiteY1" fmla="*/ 5899 h 311180"/>
                <a:gd name="connsiteX2" fmla="*/ 606156 w 2184994"/>
                <a:gd name="connsiteY2" fmla="*/ 38322 h 311180"/>
                <a:gd name="connsiteX3" fmla="*/ 1072621 w 2184994"/>
                <a:gd name="connsiteY3" fmla="*/ 211707 h 311180"/>
                <a:gd name="connsiteX4" fmla="*/ 1510819 w 2184994"/>
                <a:gd name="connsiteY4" fmla="*/ 303158 h 311180"/>
                <a:gd name="connsiteX5" fmla="*/ 1820165 w 2184994"/>
                <a:gd name="connsiteY5" fmla="*/ 3878 h 311180"/>
                <a:gd name="connsiteX6" fmla="*/ 1993830 w 2184994"/>
                <a:gd name="connsiteY6" fmla="*/ 18578 h 311180"/>
                <a:gd name="connsiteX7" fmla="*/ 2184994 w 2184994"/>
                <a:gd name="connsiteY7" fmla="*/ 110245 h 31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994" h="311180">
                  <a:moveTo>
                    <a:pt x="0" y="124992"/>
                  </a:moveTo>
                  <a:cubicBezTo>
                    <a:pt x="92825" y="37348"/>
                    <a:pt x="154857" y="20344"/>
                    <a:pt x="255883" y="5899"/>
                  </a:cubicBezTo>
                  <a:cubicBezTo>
                    <a:pt x="356909" y="-8546"/>
                    <a:pt x="470033" y="4021"/>
                    <a:pt x="606156" y="38322"/>
                  </a:cubicBezTo>
                  <a:cubicBezTo>
                    <a:pt x="742279" y="72623"/>
                    <a:pt x="934310" y="171948"/>
                    <a:pt x="1072621" y="211707"/>
                  </a:cubicBezTo>
                  <a:cubicBezTo>
                    <a:pt x="1210932" y="251466"/>
                    <a:pt x="1386228" y="337796"/>
                    <a:pt x="1510819" y="303158"/>
                  </a:cubicBezTo>
                  <a:cubicBezTo>
                    <a:pt x="1635410" y="268520"/>
                    <a:pt x="1674685" y="7474"/>
                    <a:pt x="1820165" y="3878"/>
                  </a:cubicBezTo>
                  <a:cubicBezTo>
                    <a:pt x="1917601" y="5127"/>
                    <a:pt x="1933025" y="850"/>
                    <a:pt x="1993830" y="18578"/>
                  </a:cubicBezTo>
                  <a:cubicBezTo>
                    <a:pt x="2054635" y="36306"/>
                    <a:pt x="2121679" y="58020"/>
                    <a:pt x="2184994" y="110245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5EAE1D-CC4D-CE48-B433-FA7F4C153FF6}"/>
                </a:ext>
              </a:extLst>
            </p:cNvPr>
            <p:cNvSpPr/>
            <p:nvPr/>
          </p:nvSpPr>
          <p:spPr>
            <a:xfrm>
              <a:off x="4015760" y="1687395"/>
              <a:ext cx="205613" cy="2056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7569F2-B2D9-FD48-B77E-E2E9B1996887}"/>
                </a:ext>
              </a:extLst>
            </p:cNvPr>
            <p:cNvSpPr txBox="1"/>
            <p:nvPr/>
          </p:nvSpPr>
          <p:spPr>
            <a:xfrm>
              <a:off x="3925152" y="1462328"/>
              <a:ext cx="5100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4D6FA1-09A0-A445-A823-B1523B0BB4EB}"/>
                </a:ext>
              </a:extLst>
            </p:cNvPr>
            <p:cNvSpPr txBox="1"/>
            <p:nvPr/>
          </p:nvSpPr>
          <p:spPr>
            <a:xfrm>
              <a:off x="4331581" y="1462328"/>
              <a:ext cx="1203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poly-leucine molecular surface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DBDFA-A181-5B41-9897-7F9628F34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105" y="1930476"/>
              <a:ext cx="0" cy="52240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A486E9-9DB4-C442-BB72-DDA18B49C536}"/>
                </a:ext>
              </a:extLst>
            </p:cNvPr>
            <p:cNvSpPr txBox="1"/>
            <p:nvPr/>
          </p:nvSpPr>
          <p:spPr>
            <a:xfrm>
              <a:off x="6015163" y="2320563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depth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20487312-9F99-1A4C-8C81-C42BE61A24B9}"/>
                </a:ext>
              </a:extLst>
            </p:cNvPr>
            <p:cNvSpPr/>
            <p:nvPr/>
          </p:nvSpPr>
          <p:spPr>
            <a:xfrm>
              <a:off x="5309391" y="203925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106034C-FDE4-9D4B-AF49-5E7C4A7B2A99}"/>
                </a:ext>
              </a:extLst>
            </p:cNvPr>
            <p:cNvCxnSpPr>
              <a:cxnSpLocks/>
            </p:cNvCxnSpPr>
            <p:nvPr/>
          </p:nvCxnSpPr>
          <p:spPr>
            <a:xfrm>
              <a:off x="4183947" y="2596354"/>
              <a:ext cx="9861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DEFE85-4F18-6843-8EF6-C5410147A34F}"/>
                </a:ext>
              </a:extLst>
            </p:cNvPr>
            <p:cNvGrpSpPr/>
            <p:nvPr/>
          </p:nvGrpSpPr>
          <p:grpSpPr>
            <a:xfrm>
              <a:off x="2738254" y="1752712"/>
              <a:ext cx="1048396" cy="840403"/>
              <a:chOff x="5794650" y="1755951"/>
              <a:chExt cx="1048396" cy="840403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A48F9B6-432D-6847-A33C-FACDA49441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20C8AB0-C962-0B48-B0E4-E16A815CC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52999AB5-2C76-D44F-A0E3-C1287AC4F20A}"/>
                </a:ext>
              </a:extLst>
            </p:cNvPr>
            <p:cNvSpPr/>
            <p:nvPr/>
          </p:nvSpPr>
          <p:spPr>
            <a:xfrm>
              <a:off x="3886991" y="203544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1934D85A-3D01-BC41-A689-2FE2E8FC8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4" t="2694" r="21347" b="8673"/>
          <a:stretch/>
        </p:blipFill>
        <p:spPr>
          <a:xfrm>
            <a:off x="1546063" y="217876"/>
            <a:ext cx="1165660" cy="958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EFA37E60-1201-2449-91A4-5E3A96BA6A3B}"/>
              </a:ext>
            </a:extLst>
          </p:cNvPr>
          <p:cNvSpPr/>
          <p:nvPr/>
        </p:nvSpPr>
        <p:spPr>
          <a:xfrm>
            <a:off x="2217650" y="836655"/>
            <a:ext cx="244394" cy="2443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42D65E6-7585-434E-B2B7-D6F2C3723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3" r="16209" b="8766"/>
          <a:stretch/>
        </p:blipFill>
        <p:spPr>
          <a:xfrm>
            <a:off x="281022" y="217876"/>
            <a:ext cx="1172442" cy="9641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AFDB7D1D-952B-0B4E-8664-1C7AD4C173F3}"/>
              </a:ext>
            </a:extLst>
          </p:cNvPr>
          <p:cNvSpPr/>
          <p:nvPr/>
        </p:nvSpPr>
        <p:spPr>
          <a:xfrm>
            <a:off x="538953" y="680021"/>
            <a:ext cx="244394" cy="2443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61E567-B7AD-634A-9195-B5F422EA42EA}"/>
              </a:ext>
            </a:extLst>
          </p:cNvPr>
          <p:cNvSpPr txBox="1"/>
          <p:nvPr/>
        </p:nvSpPr>
        <p:spPr>
          <a:xfrm>
            <a:off x="1526004" y="1216626"/>
            <a:ext cx="1205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SASA = 0</a:t>
            </a:r>
          </a:p>
          <a:p>
            <a:pPr algn="ctr"/>
            <a:r>
              <a:rPr lang="en-US" sz="1000" dirty="0"/>
              <a:t>low packing density</a:t>
            </a:r>
          </a:p>
          <a:p>
            <a:pPr algn="ctr"/>
            <a:r>
              <a:rPr lang="en-US" sz="1000" dirty="0"/>
              <a:t>E ≈ 2 energy units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D88D37-98B9-7B4B-B7AA-B167664D1D1F}"/>
              </a:ext>
            </a:extLst>
          </p:cNvPr>
          <p:cNvSpPr txBox="1"/>
          <p:nvPr/>
        </p:nvSpPr>
        <p:spPr>
          <a:xfrm>
            <a:off x="241728" y="1216626"/>
            <a:ext cx="12426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SASA = 0</a:t>
            </a:r>
          </a:p>
          <a:p>
            <a:pPr algn="ctr"/>
            <a:r>
              <a:rPr lang="en-US" sz="1000" dirty="0"/>
              <a:t>high packing density</a:t>
            </a:r>
          </a:p>
          <a:p>
            <a:pPr algn="ctr"/>
            <a:r>
              <a:rPr lang="en-US" sz="1000" dirty="0"/>
              <a:t>E ≈ 5 energy units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22AB18-DE33-8C47-8584-DB12606C8D8D}"/>
              </a:ext>
            </a:extLst>
          </p:cNvPr>
          <p:cNvSpPr txBox="1"/>
          <p:nvPr/>
        </p:nvSpPr>
        <p:spPr>
          <a:xfrm>
            <a:off x="476" y="155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DC7AE3-5604-3F42-8EC5-5CD7ED63346E}"/>
              </a:ext>
            </a:extLst>
          </p:cNvPr>
          <p:cNvGrpSpPr/>
          <p:nvPr/>
        </p:nvGrpSpPr>
        <p:grpSpPr>
          <a:xfrm>
            <a:off x="-29483" y="2115707"/>
            <a:ext cx="3712663" cy="1662089"/>
            <a:chOff x="10858" y="2115707"/>
            <a:chExt cx="3712663" cy="1662089"/>
          </a:xfrm>
        </p:grpSpPr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CBD6C934-EFED-354E-92A2-E868E7558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78457" y="2142492"/>
              <a:ext cx="3307868" cy="155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C3A595C-C2EB-9C4A-9E62-F1A382888143}"/>
                </a:ext>
              </a:extLst>
            </p:cNvPr>
            <p:cNvSpPr txBox="1"/>
            <p:nvPr/>
          </p:nvSpPr>
          <p:spPr>
            <a:xfrm>
              <a:off x="724578" y="2142491"/>
              <a:ext cx="69602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uncorrected</a:t>
              </a:r>
            </a:p>
            <a:p>
              <a:pPr algn="ctr"/>
              <a:r>
                <a:rPr lang="en-US" sz="800" dirty="0"/>
                <a:t>energies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B707C39-C5D6-D349-A9C9-50006822E422}"/>
                </a:ext>
              </a:extLst>
            </p:cNvPr>
            <p:cNvSpPr txBox="1"/>
            <p:nvPr/>
          </p:nvSpPr>
          <p:spPr>
            <a:xfrm>
              <a:off x="2210156" y="2142491"/>
              <a:ext cx="86754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depth-corrected</a:t>
              </a:r>
            </a:p>
            <a:p>
              <a:pPr algn="ctr"/>
              <a:r>
                <a:rPr lang="en-US" sz="800" dirty="0"/>
                <a:t>energies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B87283-D6F0-0442-908E-187E68794640}"/>
                </a:ext>
              </a:extLst>
            </p:cNvPr>
            <p:cNvSpPr txBox="1"/>
            <p:nvPr/>
          </p:nvSpPr>
          <p:spPr>
            <a:xfrm>
              <a:off x="3213067" y="2115707"/>
              <a:ext cx="510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28092E"/>
                  </a:solidFill>
                </a:rPr>
                <a:t>high depth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E4F8AB-3CB2-2946-85AD-E85D15816517}"/>
                </a:ext>
              </a:extLst>
            </p:cNvPr>
            <p:cNvSpPr txBox="1"/>
            <p:nvPr/>
          </p:nvSpPr>
          <p:spPr>
            <a:xfrm>
              <a:off x="3213067" y="3384586"/>
              <a:ext cx="510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C67884"/>
                  </a:solidFill>
                </a:rPr>
                <a:t>low depth</a:t>
              </a:r>
            </a:p>
          </p:txBody>
        </p: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33664BAF-1390-E248-B448-17213720E5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69" r="7409"/>
            <a:stretch/>
          </p:blipFill>
          <p:spPr bwMode="auto">
            <a:xfrm>
              <a:off x="3412421" y="2284521"/>
              <a:ext cx="94035" cy="1376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AE40608-0CF0-A144-AF7A-6E25599444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415" y="3081113"/>
              <a:ext cx="0" cy="1937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BF78581-E6F1-D541-90C9-63E2B317D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493" y="2572329"/>
              <a:ext cx="148155" cy="1629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48478F3-ED43-9546-B8D2-B4421A3CED12}"/>
                </a:ext>
              </a:extLst>
            </p:cNvPr>
            <p:cNvSpPr txBox="1"/>
            <p:nvPr/>
          </p:nvSpPr>
          <p:spPr>
            <a:xfrm rot="16200000">
              <a:off x="-372100" y="2661934"/>
              <a:ext cx="981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/>
                <a:t>desolvation</a:t>
              </a:r>
              <a:r>
                <a:rPr lang="en-US" sz="800" dirty="0"/>
                <a:t> energy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30D886-465F-074D-8046-9080DDC22447}"/>
                </a:ext>
              </a:extLst>
            </p:cNvPr>
            <p:cNvSpPr txBox="1"/>
            <p:nvPr/>
          </p:nvSpPr>
          <p:spPr>
            <a:xfrm>
              <a:off x="2409636" y="3562352"/>
              <a:ext cx="3962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SASA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201F79-2806-0646-A483-1B42EE7A7F67}"/>
                </a:ext>
              </a:extLst>
            </p:cNvPr>
            <p:cNvSpPr txBox="1"/>
            <p:nvPr/>
          </p:nvSpPr>
          <p:spPr>
            <a:xfrm>
              <a:off x="845125" y="3562352"/>
              <a:ext cx="3962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SASA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B1F979D-33EA-9F45-90B3-5C53D02DE1A0}"/>
                </a:ext>
              </a:extLst>
            </p:cNvPr>
            <p:cNvCxnSpPr/>
            <p:nvPr/>
          </p:nvCxnSpPr>
          <p:spPr>
            <a:xfrm>
              <a:off x="1976348" y="2557453"/>
              <a:ext cx="1414936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9C5B07E-2E72-5044-9987-869638174632}"/>
                </a:ext>
              </a:extLst>
            </p:cNvPr>
            <p:cNvCxnSpPr>
              <a:cxnSpLocks/>
            </p:cNvCxnSpPr>
            <p:nvPr/>
          </p:nvCxnSpPr>
          <p:spPr>
            <a:xfrm>
              <a:off x="402045" y="2557453"/>
              <a:ext cx="1275783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0D45A60-816D-BC4B-9F45-E4CACDAB608C}"/>
              </a:ext>
            </a:extLst>
          </p:cNvPr>
          <p:cNvSpPr txBox="1"/>
          <p:nvPr/>
        </p:nvSpPr>
        <p:spPr>
          <a:xfrm>
            <a:off x="-99" y="185140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24B7B0-E11A-C14E-A6BD-E6E717F40805}"/>
              </a:ext>
            </a:extLst>
          </p:cNvPr>
          <p:cNvGrpSpPr/>
          <p:nvPr/>
        </p:nvGrpSpPr>
        <p:grpSpPr>
          <a:xfrm>
            <a:off x="3663413" y="2142491"/>
            <a:ext cx="1596595" cy="1528924"/>
            <a:chOff x="350304" y="1589816"/>
            <a:chExt cx="3589868" cy="3437714"/>
          </a:xfrm>
        </p:grpSpPr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CDBCB282-C9D4-2940-B3BE-8103B445C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304" y="1625561"/>
              <a:ext cx="3589868" cy="3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B965378-4C16-0545-B919-6BD0B82F3C21}"/>
                </a:ext>
              </a:extLst>
            </p:cNvPr>
            <p:cNvSpPr txBox="1"/>
            <p:nvPr/>
          </p:nvSpPr>
          <p:spPr>
            <a:xfrm>
              <a:off x="1420024" y="1589816"/>
              <a:ext cx="2108098" cy="476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switching function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2FEF5D6-E880-044A-81B2-E9D34C1D52A0}"/>
              </a:ext>
            </a:extLst>
          </p:cNvPr>
          <p:cNvSpPr txBox="1"/>
          <p:nvPr/>
        </p:nvSpPr>
        <p:spPr>
          <a:xfrm>
            <a:off x="3538991" y="185202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24C3E6-8705-5944-B940-CDA5AAAB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70" y="2142491"/>
            <a:ext cx="1575073" cy="15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C78BDC-4834-044D-BA26-D446F496B0C6}"/>
              </a:ext>
            </a:extLst>
          </p:cNvPr>
          <p:cNvSpPr txBox="1"/>
          <p:nvPr/>
        </p:nvSpPr>
        <p:spPr>
          <a:xfrm>
            <a:off x="5155476" y="185514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49548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DFE7-9CE7-9F4F-8785-656DA4CA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DCB1F-6929-9F4A-BBA6-92FE786DD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DBBFCBFB-A134-8C44-AB28-5300A075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/>
          <a:stretch/>
        </p:blipFill>
        <p:spPr bwMode="auto">
          <a:xfrm>
            <a:off x="5550738" y="4303606"/>
            <a:ext cx="1298866" cy="15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227257B-EAAD-404F-9D87-2A6F4CB3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87" y="4316270"/>
            <a:ext cx="1582573" cy="14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A84AB4-6A65-CC43-9AA2-74648CA8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4" y="2152867"/>
            <a:ext cx="3958282" cy="17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F18D2-A8DE-3A44-A41D-D19C8A550FBC}"/>
              </a:ext>
            </a:extLst>
          </p:cNvPr>
          <p:cNvGrpSpPr/>
          <p:nvPr/>
        </p:nvGrpSpPr>
        <p:grpSpPr>
          <a:xfrm>
            <a:off x="3375060" y="116735"/>
            <a:ext cx="3474544" cy="1684189"/>
            <a:chOff x="2672616" y="6156598"/>
            <a:chExt cx="3474544" cy="168418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D6ECAB3-02D3-4C49-8DF6-40E4EE60D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616" y="6156598"/>
              <a:ext cx="3474544" cy="1684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22FBBD-BDAA-D84B-83B0-C749BB54A866}"/>
                </a:ext>
              </a:extLst>
            </p:cNvPr>
            <p:cNvSpPr txBox="1"/>
            <p:nvPr/>
          </p:nvSpPr>
          <p:spPr>
            <a:xfrm>
              <a:off x="4103972" y="6515245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polars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71F7CF-333D-2A42-9E8B-BC4A31C6BE2F}"/>
                </a:ext>
              </a:extLst>
            </p:cNvPr>
            <p:cNvSpPr txBox="1"/>
            <p:nvPr/>
          </p:nvSpPr>
          <p:spPr>
            <a:xfrm>
              <a:off x="3696522" y="6875581"/>
              <a:ext cx="5982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2"/>
                  </a:solidFill>
                </a:rPr>
                <a:t>FWYCM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90FBDB7-79FF-AD43-BE40-2E54A4A72C2E}"/>
                </a:ext>
              </a:extLst>
            </p:cNvPr>
            <p:cNvSpPr txBox="1"/>
            <p:nvPr/>
          </p:nvSpPr>
          <p:spPr>
            <a:xfrm>
              <a:off x="3401489" y="7131166"/>
              <a:ext cx="4171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</a:rPr>
                <a:t>AVLI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46C318A-C4AD-3B4E-91EB-A94622CF8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7" y="309253"/>
            <a:ext cx="1571381" cy="104908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6B39D-D568-8644-976E-E40151CA1137}"/>
              </a:ext>
            </a:extLst>
          </p:cNvPr>
          <p:cNvSpPr txBox="1"/>
          <p:nvPr/>
        </p:nvSpPr>
        <p:spPr>
          <a:xfrm>
            <a:off x="-6303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2B5DA-445B-6B4F-8189-0A8DF5A3999D}"/>
              </a:ext>
            </a:extLst>
          </p:cNvPr>
          <p:cNvSpPr txBox="1"/>
          <p:nvPr/>
        </p:nvSpPr>
        <p:spPr>
          <a:xfrm>
            <a:off x="1608199" y="1371500"/>
            <a:ext cx="161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</a:rPr>
              <a:t>binder design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SARS-CoV-2 RBD target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D47A4-7266-3B46-BC61-AB99C62D47D9}"/>
              </a:ext>
            </a:extLst>
          </p:cNvPr>
          <p:cNvSpPr txBox="1"/>
          <p:nvPr/>
        </p:nvSpPr>
        <p:spPr>
          <a:xfrm>
            <a:off x="287234" y="1364720"/>
            <a:ext cx="960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binder design</a:t>
            </a:r>
          </a:p>
          <a:p>
            <a:r>
              <a:rPr lang="en-US" sz="1000" dirty="0">
                <a:solidFill>
                  <a:srgbClr val="0070C0"/>
                </a:solidFill>
              </a:rPr>
              <a:t>FGFR2 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A3EF3-D9D6-5643-81AB-722C55BEED14}"/>
              </a:ext>
            </a:extLst>
          </p:cNvPr>
          <p:cNvSpPr txBox="1"/>
          <p:nvPr/>
        </p:nvSpPr>
        <p:spPr>
          <a:xfrm>
            <a:off x="-1891692" y="0"/>
            <a:ext cx="1553692" cy="92332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r>
              <a:rPr lang="en-US" dirty="0"/>
              <a:t>replace A with some kind of comparison</a:t>
            </a:r>
          </a:p>
          <a:p>
            <a:endParaRPr lang="en-US" dirty="0"/>
          </a:p>
          <a:p>
            <a:r>
              <a:rPr lang="en-US" dirty="0"/>
              <a:t>turn C into bar plot; choose something that covers the whole RMSD range</a:t>
            </a:r>
          </a:p>
          <a:p>
            <a:endParaRPr lang="en-US" dirty="0"/>
          </a:p>
          <a:p>
            <a:r>
              <a:rPr lang="en-US" dirty="0"/>
              <a:t>plot data for difference in size of energy gaps</a:t>
            </a:r>
          </a:p>
          <a:p>
            <a:endParaRPr lang="en-US" dirty="0"/>
          </a:p>
          <a:p>
            <a:r>
              <a:rPr lang="en-US" dirty="0"/>
              <a:t>recompute numbers with Brian’s buried </a:t>
            </a:r>
            <a:r>
              <a:rPr lang="en-US" dirty="0" err="1"/>
              <a:t>unsat</a:t>
            </a:r>
            <a:r>
              <a:rPr lang="en-US" dirty="0"/>
              <a:t> filter</a:t>
            </a:r>
          </a:p>
          <a:p>
            <a:endParaRPr lang="en-US" dirty="0"/>
          </a:p>
          <a:p>
            <a:r>
              <a:rPr lang="en-US" dirty="0"/>
              <a:t>check SASA values of H atoms from NH groups</a:t>
            </a:r>
          </a:p>
          <a:p>
            <a:endParaRPr lang="en-US" dirty="0"/>
          </a:p>
          <a:p>
            <a:r>
              <a:rPr lang="en-US" dirty="0"/>
              <a:t>move lines to main plot</a:t>
            </a:r>
          </a:p>
          <a:p>
            <a:endParaRPr lang="en-US" dirty="0"/>
          </a:p>
          <a:p>
            <a:r>
              <a:rPr lang="en-US" dirty="0"/>
              <a:t>drop the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62DB3-A2F7-8B4E-AE89-C7C3C11794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62" b="6038"/>
          <a:stretch/>
        </p:blipFill>
        <p:spPr>
          <a:xfrm>
            <a:off x="1666577" y="306507"/>
            <a:ext cx="1487210" cy="10582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D4FE4-9E5E-A848-B3F6-AB99B10929A2}"/>
              </a:ext>
            </a:extLst>
          </p:cNvPr>
          <p:cNvSpPr txBox="1"/>
          <p:nvPr/>
        </p:nvSpPr>
        <p:spPr>
          <a:xfrm>
            <a:off x="766072" y="837688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F2704-9A35-A745-BBD8-1BBEF9536DAF}"/>
              </a:ext>
            </a:extLst>
          </p:cNvPr>
          <p:cNvSpPr txBox="1"/>
          <p:nvPr/>
        </p:nvSpPr>
        <p:spPr>
          <a:xfrm>
            <a:off x="1154170" y="621851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D71FA-C5F9-8C4E-B7E6-4E9FE10D5D8B}"/>
              </a:ext>
            </a:extLst>
          </p:cNvPr>
          <p:cNvSpPr txBox="1"/>
          <p:nvPr/>
        </p:nvSpPr>
        <p:spPr>
          <a:xfrm>
            <a:off x="968140" y="557750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D97684-ABFB-DD4A-959A-6A6F02982093}"/>
              </a:ext>
            </a:extLst>
          </p:cNvPr>
          <p:cNvSpPr txBox="1"/>
          <p:nvPr/>
        </p:nvSpPr>
        <p:spPr>
          <a:xfrm>
            <a:off x="1158395" y="844618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03741-473B-0F4E-B648-933291A8A5AF}"/>
              </a:ext>
            </a:extLst>
          </p:cNvPr>
          <p:cNvSpPr txBox="1"/>
          <p:nvPr/>
        </p:nvSpPr>
        <p:spPr>
          <a:xfrm>
            <a:off x="2314409" y="583253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F20C76-9AEC-674B-88E6-E2371B6F3A76}"/>
              </a:ext>
            </a:extLst>
          </p:cNvPr>
          <p:cNvSpPr txBox="1"/>
          <p:nvPr/>
        </p:nvSpPr>
        <p:spPr>
          <a:xfrm>
            <a:off x="2417409" y="849916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53AFE4-43BE-1D44-8F11-77EB923C85A3}"/>
              </a:ext>
            </a:extLst>
          </p:cNvPr>
          <p:cNvSpPr txBox="1"/>
          <p:nvPr/>
        </p:nvSpPr>
        <p:spPr>
          <a:xfrm>
            <a:off x="-6574" y="388388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6DABD02-04D0-B448-AEC0-A3D310167D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762" r="33241" b="3014"/>
          <a:stretch/>
        </p:blipFill>
        <p:spPr>
          <a:xfrm rot="16200000">
            <a:off x="4308115" y="2015918"/>
            <a:ext cx="610243" cy="1041144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D9DA47-C1A6-A04A-9552-0E93B1D995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70" t="21882" r="32152" b="2645"/>
          <a:stretch/>
        </p:blipFill>
        <p:spPr>
          <a:xfrm rot="16200000">
            <a:off x="4275234" y="2824879"/>
            <a:ext cx="738890" cy="951265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A3C526C-EA7C-6D45-AB8D-68DB27D14F2A}"/>
              </a:ext>
            </a:extLst>
          </p:cNvPr>
          <p:cNvSpPr txBox="1"/>
          <p:nvPr/>
        </p:nvSpPr>
        <p:spPr>
          <a:xfrm>
            <a:off x="1681" y="192623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ED695D-D393-504D-97E0-315A4E89D71E}"/>
              </a:ext>
            </a:extLst>
          </p:cNvPr>
          <p:cNvCxnSpPr>
            <a:cxnSpLocks/>
          </p:cNvCxnSpPr>
          <p:nvPr/>
        </p:nvCxnSpPr>
        <p:spPr>
          <a:xfrm>
            <a:off x="494124" y="2058319"/>
            <a:ext cx="464952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DD569D-1C83-1346-BC59-15B4C4248161}"/>
              </a:ext>
            </a:extLst>
          </p:cNvPr>
          <p:cNvSpPr txBox="1"/>
          <p:nvPr/>
        </p:nvSpPr>
        <p:spPr>
          <a:xfrm>
            <a:off x="2154808" y="1929599"/>
            <a:ext cx="44595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1E4K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A892E-DADB-BD4E-A9AD-E6B7793DD601}"/>
              </a:ext>
            </a:extLst>
          </p:cNvPr>
          <p:cNvCxnSpPr>
            <a:cxnSpLocks/>
          </p:cNvCxnSpPr>
          <p:nvPr/>
        </p:nvCxnSpPr>
        <p:spPr>
          <a:xfrm flipV="1">
            <a:off x="5143644" y="1989844"/>
            <a:ext cx="0" cy="14815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2B1584-7E14-A74A-BBB0-B463E827BF93}"/>
              </a:ext>
            </a:extLst>
          </p:cNvPr>
          <p:cNvCxnSpPr>
            <a:cxnSpLocks/>
          </p:cNvCxnSpPr>
          <p:nvPr/>
        </p:nvCxnSpPr>
        <p:spPr>
          <a:xfrm flipV="1">
            <a:off x="494124" y="1989844"/>
            <a:ext cx="0" cy="14815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CF5E7AC-CBA2-1F49-A136-A0443501C30C}"/>
              </a:ext>
            </a:extLst>
          </p:cNvPr>
          <p:cNvSpPr/>
          <p:nvPr/>
        </p:nvSpPr>
        <p:spPr>
          <a:xfrm>
            <a:off x="1518579" y="3502914"/>
            <a:ext cx="85375" cy="853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3F88B4-9F75-A14C-A07A-6DEBD49C827B}"/>
              </a:ext>
            </a:extLst>
          </p:cNvPr>
          <p:cNvSpPr txBox="1"/>
          <p:nvPr/>
        </p:nvSpPr>
        <p:spPr>
          <a:xfrm>
            <a:off x="3284846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27AB46-BB0C-EC41-822B-E9E52C63B001}"/>
              </a:ext>
            </a:extLst>
          </p:cNvPr>
          <p:cNvSpPr txBox="1"/>
          <p:nvPr/>
        </p:nvSpPr>
        <p:spPr>
          <a:xfrm>
            <a:off x="4456672" y="4140659"/>
            <a:ext cx="794039" cy="230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training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FF63A4-7F56-F249-8B16-4CBFAFE48DDA}"/>
              </a:ext>
            </a:extLst>
          </p:cNvPr>
          <p:cNvSpPr txBox="1"/>
          <p:nvPr/>
        </p:nvSpPr>
        <p:spPr>
          <a:xfrm>
            <a:off x="5811517" y="4140659"/>
            <a:ext cx="752028" cy="230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testing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B4CEAA-1B23-9548-AFD5-D59FDB110354}"/>
              </a:ext>
            </a:extLst>
          </p:cNvPr>
          <p:cNvSpPr txBox="1"/>
          <p:nvPr/>
        </p:nvSpPr>
        <p:spPr>
          <a:xfrm>
            <a:off x="3801341" y="389568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7ED9BA-E5F5-0245-96EB-F1B7BB897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4"/>
          <a:stretch/>
        </p:blipFill>
        <p:spPr bwMode="auto">
          <a:xfrm>
            <a:off x="2281939" y="3945653"/>
            <a:ext cx="1414583" cy="19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E57DFF-B65F-1848-AD76-32EFC611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73" y="3945653"/>
            <a:ext cx="1982716" cy="19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5D64AEA-DF11-D54D-862F-30B76F77F058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3376554" y="5329036"/>
            <a:ext cx="149537" cy="1452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15CC92C-657C-CB40-966F-586D437C1500}"/>
              </a:ext>
            </a:extLst>
          </p:cNvPr>
          <p:cNvSpPr txBox="1"/>
          <p:nvPr/>
        </p:nvSpPr>
        <p:spPr>
          <a:xfrm>
            <a:off x="3165337" y="5095804"/>
            <a:ext cx="422433" cy="233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1E4K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0952692-E4B0-5C46-8D5D-7ACC807018F7}"/>
              </a:ext>
            </a:extLst>
          </p:cNvPr>
          <p:cNvCxnSpPr>
            <a:cxnSpLocks/>
          </p:cNvCxnSpPr>
          <p:nvPr/>
        </p:nvCxnSpPr>
        <p:spPr>
          <a:xfrm flipH="1">
            <a:off x="2015384" y="5317318"/>
            <a:ext cx="90880" cy="13925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7809C9B-A3C3-F547-8F30-6F3D40B31776}"/>
              </a:ext>
            </a:extLst>
          </p:cNvPr>
          <p:cNvSpPr txBox="1"/>
          <p:nvPr/>
        </p:nvSpPr>
        <p:spPr>
          <a:xfrm>
            <a:off x="1911123" y="5101252"/>
            <a:ext cx="422432" cy="233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1E4K</a:t>
            </a:r>
          </a:p>
        </p:txBody>
      </p:sp>
    </p:spTree>
    <p:extLst>
      <p:ext uri="{BB962C8B-B14F-4D97-AF65-F5344CB8AC3E}">
        <p14:creationId xmlns:p14="http://schemas.microsoft.com/office/powerpoint/2010/main" val="251743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4">
            <a:extLst>
              <a:ext uri="{FF2B5EF4-FFF2-40B4-BE49-F238E27FC236}">
                <a16:creationId xmlns:a16="http://schemas.microsoft.com/office/drawing/2014/main" id="{C972FB3B-88C4-9B4F-8EC0-3B8F2E6B3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 r="63882" b="49524"/>
          <a:stretch/>
        </p:blipFill>
        <p:spPr bwMode="auto">
          <a:xfrm>
            <a:off x="135131" y="90278"/>
            <a:ext cx="1819127" cy="1663819"/>
          </a:xfrm>
          <a:prstGeom prst="rect">
            <a:avLst/>
          </a:prstGeom>
          <a:noFill/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59DC67A5-B9E0-1A42-AA47-72B2B893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14" y="1907089"/>
            <a:ext cx="1463068" cy="160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5C4F93A-286E-1249-B9A9-677EC0851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4"/>
          <a:stretch/>
        </p:blipFill>
        <p:spPr bwMode="auto">
          <a:xfrm>
            <a:off x="3863327" y="6880825"/>
            <a:ext cx="1449814" cy="10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4570866-BEE9-A54B-98AF-17CE23A0B2AC}"/>
              </a:ext>
            </a:extLst>
          </p:cNvPr>
          <p:cNvSpPr txBox="1"/>
          <p:nvPr/>
        </p:nvSpPr>
        <p:spPr>
          <a:xfrm>
            <a:off x="3832111" y="7085960"/>
            <a:ext cx="545828" cy="2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 </a:t>
            </a:r>
            <a:r>
              <a:rPr lang="en-US" sz="1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8DAA3602-7DB9-D948-908B-28908C011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4"/>
          <a:stretch/>
        </p:blipFill>
        <p:spPr bwMode="auto">
          <a:xfrm>
            <a:off x="5356473" y="6880825"/>
            <a:ext cx="1449814" cy="10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Up Arrow 129">
            <a:extLst>
              <a:ext uri="{FF2B5EF4-FFF2-40B4-BE49-F238E27FC236}">
                <a16:creationId xmlns:a16="http://schemas.microsoft.com/office/drawing/2014/main" id="{5906E343-686F-DF4F-9E43-797A352DED47}"/>
              </a:ext>
            </a:extLst>
          </p:cNvPr>
          <p:cNvSpPr/>
          <p:nvPr/>
        </p:nvSpPr>
        <p:spPr>
          <a:xfrm rot="10800000">
            <a:off x="5606249" y="7088397"/>
            <a:ext cx="131534" cy="173414"/>
          </a:xfrm>
          <a:prstGeom prst="upArrow">
            <a:avLst>
              <a:gd name="adj1" fmla="val 41934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363FE6B-F765-9846-985D-77820F909920}"/>
              </a:ext>
            </a:extLst>
          </p:cNvPr>
          <p:cNvSpPr txBox="1"/>
          <p:nvPr/>
        </p:nvSpPr>
        <p:spPr>
          <a:xfrm>
            <a:off x="5398945" y="6860984"/>
            <a:ext cx="545828" cy="2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sz="1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Up Arrow 131">
            <a:extLst>
              <a:ext uri="{FF2B5EF4-FFF2-40B4-BE49-F238E27FC236}">
                <a16:creationId xmlns:a16="http://schemas.microsoft.com/office/drawing/2014/main" id="{06A94AE8-621F-464C-9877-1E73CE1CB505}"/>
              </a:ext>
            </a:extLst>
          </p:cNvPr>
          <p:cNvSpPr/>
          <p:nvPr/>
        </p:nvSpPr>
        <p:spPr>
          <a:xfrm rot="10800000">
            <a:off x="4026765" y="7311195"/>
            <a:ext cx="131534" cy="173414"/>
          </a:xfrm>
          <a:prstGeom prst="upArrow">
            <a:avLst>
              <a:gd name="adj1" fmla="val 41934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D9B3E8-58F9-184E-9B71-F1CFFB9AF0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80" r="12760"/>
          <a:stretch/>
        </p:blipFill>
        <p:spPr>
          <a:xfrm>
            <a:off x="5482439" y="3868579"/>
            <a:ext cx="1193898" cy="10660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94D2FDFC-B257-DF43-9EF7-C19EFFF91C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04" r="8788" b="5278"/>
          <a:stretch/>
        </p:blipFill>
        <p:spPr>
          <a:xfrm>
            <a:off x="3972635" y="3874089"/>
            <a:ext cx="1226645" cy="10523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548A767-58F1-7940-B425-17EE4D4B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672" y="1895845"/>
            <a:ext cx="2076321" cy="153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5E3A049-9773-9D48-8670-B40F467C672C}"/>
              </a:ext>
            </a:extLst>
          </p:cNvPr>
          <p:cNvSpPr txBox="1"/>
          <p:nvPr/>
        </p:nvSpPr>
        <p:spPr>
          <a:xfrm>
            <a:off x="1993545" y="-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BE44C1F-0E7D-6742-81AF-19C9E97F8918}"/>
              </a:ext>
            </a:extLst>
          </p:cNvPr>
          <p:cNvSpPr txBox="1"/>
          <p:nvPr/>
        </p:nvSpPr>
        <p:spPr>
          <a:xfrm>
            <a:off x="1954258" y="181619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2104" name="Picture 56">
            <a:extLst>
              <a:ext uri="{FF2B5EF4-FFF2-40B4-BE49-F238E27FC236}">
                <a16:creationId xmlns:a16="http://schemas.microsoft.com/office/drawing/2014/main" id="{03C10661-CA1C-5A4D-A3E8-1996746EB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7"/>
          <a:stretch/>
        </p:blipFill>
        <p:spPr bwMode="auto">
          <a:xfrm>
            <a:off x="2057026" y="394020"/>
            <a:ext cx="2180795" cy="135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217BF-2FA8-094F-8F1C-7949C7425598}"/>
              </a:ext>
            </a:extLst>
          </p:cNvPr>
          <p:cNvSpPr txBox="1"/>
          <p:nvPr/>
        </p:nvSpPr>
        <p:spPr>
          <a:xfrm>
            <a:off x="4008163" y="104946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WT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274910-8362-974A-9758-B280A6F1A735}"/>
              </a:ext>
            </a:extLst>
          </p:cNvPr>
          <p:cNvSpPr txBox="1"/>
          <p:nvPr/>
        </p:nvSpPr>
        <p:spPr>
          <a:xfrm>
            <a:off x="4017994" y="421312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I21A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F608EE-7464-B14A-A5E7-7D4A38BC79AE}"/>
              </a:ext>
            </a:extLst>
          </p:cNvPr>
          <p:cNvSpPr txBox="1"/>
          <p:nvPr/>
        </p:nvSpPr>
        <p:spPr>
          <a:xfrm>
            <a:off x="3776582" y="577231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I21G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BA5C5C2-02D4-0C4D-984E-4EFF2B15F36A}"/>
              </a:ext>
            </a:extLst>
          </p:cNvPr>
          <p:cNvSpPr/>
          <p:nvPr/>
        </p:nvSpPr>
        <p:spPr>
          <a:xfrm>
            <a:off x="2627743" y="1357056"/>
            <a:ext cx="98106" cy="109911"/>
          </a:xfrm>
          <a:prstGeom prst="parallelogram">
            <a:avLst>
              <a:gd name="adj" fmla="val 74804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8FDDD2-6942-7E43-A1FB-81413092FE33}"/>
              </a:ext>
            </a:extLst>
          </p:cNvPr>
          <p:cNvSpPr/>
          <p:nvPr/>
        </p:nvSpPr>
        <p:spPr>
          <a:xfrm>
            <a:off x="2695474" y="1350864"/>
            <a:ext cx="36755" cy="1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737B13D-925A-F648-9B7D-E43FA5367FF0}"/>
              </a:ext>
            </a:extLst>
          </p:cNvPr>
          <p:cNvSpPr/>
          <p:nvPr/>
        </p:nvSpPr>
        <p:spPr>
          <a:xfrm>
            <a:off x="2621759" y="1462186"/>
            <a:ext cx="36755" cy="1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0F198-D725-9846-A0F4-C67198C58B3B}"/>
              </a:ext>
            </a:extLst>
          </p:cNvPr>
          <p:cNvSpPr txBox="1"/>
          <p:nvPr/>
        </p:nvSpPr>
        <p:spPr>
          <a:xfrm>
            <a:off x="-2123422" y="9100"/>
            <a:ext cx="1983022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these plots, should I clip stability scores at zero?</a:t>
            </a:r>
          </a:p>
          <a:p>
            <a:endParaRPr lang="en-US" dirty="0"/>
          </a:p>
          <a:p>
            <a:r>
              <a:rPr lang="en-US" dirty="0"/>
              <a:t>V12 interesting; differs from the V21 pattern; could be due to clashing in beta-branched amino acids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15A499-2A7F-A842-88B8-707195A3702B}"/>
              </a:ext>
            </a:extLst>
          </p:cNvPr>
          <p:cNvSpPr txBox="1"/>
          <p:nvPr/>
        </p:nvSpPr>
        <p:spPr>
          <a:xfrm>
            <a:off x="4086465" y="181010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3247EA9-E4B2-4B4B-A68B-124962C0DC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0881"/>
          <a:stretch/>
        </p:blipFill>
        <p:spPr>
          <a:xfrm>
            <a:off x="3966725" y="5523084"/>
            <a:ext cx="1232555" cy="8738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FF207FD-72F4-C945-BF87-9773CDA8CA8D}"/>
              </a:ext>
            </a:extLst>
          </p:cNvPr>
          <p:cNvSpPr txBox="1"/>
          <p:nvPr/>
        </p:nvSpPr>
        <p:spPr>
          <a:xfrm>
            <a:off x="4931214" y="5474915"/>
            <a:ext cx="327091" cy="223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7343BCE-188F-2F40-A6A5-F4A365F12AB1}"/>
              </a:ext>
            </a:extLst>
          </p:cNvPr>
          <p:cNvSpPr txBox="1"/>
          <p:nvPr/>
        </p:nvSpPr>
        <p:spPr>
          <a:xfrm>
            <a:off x="4025750" y="5581723"/>
            <a:ext cx="372118" cy="223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00A057D-BF7C-0645-9968-EBEEB9053FA0}"/>
              </a:ext>
            </a:extLst>
          </p:cNvPr>
          <p:cNvSpPr txBox="1"/>
          <p:nvPr/>
        </p:nvSpPr>
        <p:spPr>
          <a:xfrm>
            <a:off x="4560367" y="5701590"/>
            <a:ext cx="476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2.7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7EDF8C-8B80-A143-A3BA-B182BF8AC2AA}"/>
              </a:ext>
            </a:extLst>
          </p:cNvPr>
          <p:cNvSpPr txBox="1"/>
          <p:nvPr/>
        </p:nvSpPr>
        <p:spPr>
          <a:xfrm>
            <a:off x="4516817" y="6056744"/>
            <a:ext cx="476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2.7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7B315B-73A1-0447-89DB-3D3800B339AE}"/>
              </a:ext>
            </a:extLst>
          </p:cNvPr>
          <p:cNvSpPr txBox="1"/>
          <p:nvPr/>
        </p:nvSpPr>
        <p:spPr>
          <a:xfrm>
            <a:off x="3721828" y="4987335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16" name="Triangle 115">
            <a:extLst>
              <a:ext uri="{FF2B5EF4-FFF2-40B4-BE49-F238E27FC236}">
                <a16:creationId xmlns:a16="http://schemas.microsoft.com/office/drawing/2014/main" id="{6CFE7880-A45F-5B4C-910C-7E1CAABBDB01}"/>
              </a:ext>
            </a:extLst>
          </p:cNvPr>
          <p:cNvSpPr/>
          <p:nvPr/>
        </p:nvSpPr>
        <p:spPr>
          <a:xfrm>
            <a:off x="3999957" y="5096473"/>
            <a:ext cx="178485" cy="153866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C80E4D-B200-244E-A00F-C977CFB6FB3B}"/>
              </a:ext>
            </a:extLst>
          </p:cNvPr>
          <p:cNvSpPr txBox="1"/>
          <p:nvPr/>
        </p:nvSpPr>
        <p:spPr>
          <a:xfrm>
            <a:off x="4143261" y="5060701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HHH_rd4_0216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A0CC789-B513-3346-8A17-9FC2653D2F30}"/>
              </a:ext>
            </a:extLst>
          </p:cNvPr>
          <p:cNvSpPr txBox="1"/>
          <p:nvPr/>
        </p:nvSpPr>
        <p:spPr>
          <a:xfrm>
            <a:off x="3740580" y="65505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987F69D-0259-C549-A983-51268C99D313}"/>
              </a:ext>
            </a:extLst>
          </p:cNvPr>
          <p:cNvSpPr txBox="1"/>
          <p:nvPr/>
        </p:nvSpPr>
        <p:spPr>
          <a:xfrm>
            <a:off x="3688389" y="353148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24" name="Triangle 123">
            <a:extLst>
              <a:ext uri="{FF2B5EF4-FFF2-40B4-BE49-F238E27FC236}">
                <a16:creationId xmlns:a16="http://schemas.microsoft.com/office/drawing/2014/main" id="{1E78B6A5-6E70-A947-9A07-7389FDD9655D}"/>
              </a:ext>
            </a:extLst>
          </p:cNvPr>
          <p:cNvSpPr/>
          <p:nvPr/>
        </p:nvSpPr>
        <p:spPr>
          <a:xfrm>
            <a:off x="4024917" y="3633979"/>
            <a:ext cx="178485" cy="153866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93403E-5656-2148-B677-3476BEC01B98}"/>
              </a:ext>
            </a:extLst>
          </p:cNvPr>
          <p:cNvSpPr txBox="1"/>
          <p:nvPr/>
        </p:nvSpPr>
        <p:spPr>
          <a:xfrm>
            <a:off x="4182480" y="3598207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HHH_rd4_0216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1468942-F667-2F43-9469-905C9779F68E}"/>
              </a:ext>
            </a:extLst>
          </p:cNvPr>
          <p:cNvSpPr txBox="1"/>
          <p:nvPr/>
        </p:nvSpPr>
        <p:spPr>
          <a:xfrm>
            <a:off x="4776307" y="4613882"/>
            <a:ext cx="348173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414BDB9D-0C36-BB46-9DCA-82E7BD8001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59" r="13946" b="21934"/>
          <a:stretch/>
        </p:blipFill>
        <p:spPr>
          <a:xfrm>
            <a:off x="5490425" y="5523084"/>
            <a:ext cx="1185912" cy="8738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FAC6AF7-286D-284B-9B6A-CAC8F9E632AF}"/>
              </a:ext>
            </a:extLst>
          </p:cNvPr>
          <p:cNvSpPr txBox="1"/>
          <p:nvPr/>
        </p:nvSpPr>
        <p:spPr>
          <a:xfrm>
            <a:off x="5472304" y="5826023"/>
            <a:ext cx="47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741D9-E873-C748-9D01-062DD8E3AFEE}"/>
              </a:ext>
            </a:extLst>
          </p:cNvPr>
          <p:cNvSpPr txBox="1"/>
          <p:nvPr/>
        </p:nvSpPr>
        <p:spPr>
          <a:xfrm>
            <a:off x="5427339" y="5640747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FDBFFD1-B22F-214F-BC56-A4F029B2A933}"/>
              </a:ext>
            </a:extLst>
          </p:cNvPr>
          <p:cNvSpPr txBox="1"/>
          <p:nvPr/>
        </p:nvSpPr>
        <p:spPr>
          <a:xfrm>
            <a:off x="5665610" y="5066331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HHH_rd4_0628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A2D721A-7D18-C442-826A-3145FD7D331C}"/>
              </a:ext>
            </a:extLst>
          </p:cNvPr>
          <p:cNvSpPr/>
          <p:nvPr/>
        </p:nvSpPr>
        <p:spPr>
          <a:xfrm>
            <a:off x="5494844" y="5098671"/>
            <a:ext cx="177935" cy="177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759FA7-8E7E-AA46-A319-41902F63CD2E}"/>
              </a:ext>
            </a:extLst>
          </p:cNvPr>
          <p:cNvSpPr txBox="1"/>
          <p:nvPr/>
        </p:nvSpPr>
        <p:spPr>
          <a:xfrm>
            <a:off x="5661191" y="3602016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HHH_rd4_0628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2AFA885-D7B7-624F-93A9-172336199922}"/>
              </a:ext>
            </a:extLst>
          </p:cNvPr>
          <p:cNvSpPr/>
          <p:nvPr/>
        </p:nvSpPr>
        <p:spPr>
          <a:xfrm>
            <a:off x="5490425" y="3634356"/>
            <a:ext cx="177935" cy="177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9D30BA9-7E0E-364D-B32D-A35E899918D1}"/>
              </a:ext>
            </a:extLst>
          </p:cNvPr>
          <p:cNvSpPr txBox="1"/>
          <p:nvPr/>
        </p:nvSpPr>
        <p:spPr>
          <a:xfrm>
            <a:off x="4120842" y="5266645"/>
            <a:ext cx="9092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C:H clashing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B014A4B-74B8-DE42-B5A0-369C5C1FB1A9}"/>
              </a:ext>
            </a:extLst>
          </p:cNvPr>
          <p:cNvSpPr txBox="1"/>
          <p:nvPr/>
        </p:nvSpPr>
        <p:spPr>
          <a:xfrm>
            <a:off x="5645631" y="5270513"/>
            <a:ext cx="9092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H:H clashing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45731F3-A095-044B-8A45-922E8B927DA2}"/>
              </a:ext>
            </a:extLst>
          </p:cNvPr>
          <p:cNvSpPr txBox="1"/>
          <p:nvPr/>
        </p:nvSpPr>
        <p:spPr>
          <a:xfrm>
            <a:off x="5572498" y="3943897"/>
            <a:ext cx="41069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E18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A94F09-12AD-724C-8E53-CEC64F6BD358}"/>
              </a:ext>
            </a:extLst>
          </p:cNvPr>
          <p:cNvSpPr txBox="1"/>
          <p:nvPr/>
        </p:nvSpPr>
        <p:spPr>
          <a:xfrm>
            <a:off x="0" y="356567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A47386-8831-C446-959C-23F9ACA2014E}"/>
              </a:ext>
            </a:extLst>
          </p:cNvPr>
          <p:cNvSpPr txBox="1"/>
          <p:nvPr/>
        </p:nvSpPr>
        <p:spPr>
          <a:xfrm>
            <a:off x="331560" y="3992415"/>
            <a:ext cx="154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polar-to-nonpolar rescue mutations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0008D7-213C-A349-BDF9-DB0405A2AF5C}"/>
              </a:ext>
            </a:extLst>
          </p:cNvPr>
          <p:cNvSpPr txBox="1"/>
          <p:nvPr/>
        </p:nvSpPr>
        <p:spPr>
          <a:xfrm>
            <a:off x="1853130" y="3991202"/>
            <a:ext cx="1335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large-to-small rescue mutations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CCABC6FF-9AC3-A247-885F-1C72BF7F8B71}"/>
              </a:ext>
            </a:extLst>
          </p:cNvPr>
          <p:cNvSpPr/>
          <p:nvPr/>
        </p:nvSpPr>
        <p:spPr>
          <a:xfrm>
            <a:off x="513474" y="4423886"/>
            <a:ext cx="178485" cy="153866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01344D-7FC7-624F-AC8D-AC14B475741F}"/>
              </a:ext>
            </a:extLst>
          </p:cNvPr>
          <p:cNvSpPr/>
          <p:nvPr/>
        </p:nvSpPr>
        <p:spPr>
          <a:xfrm>
            <a:off x="996817" y="4408045"/>
            <a:ext cx="177935" cy="177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AC6A0EC-45BE-F242-847C-29CE54803560}"/>
              </a:ext>
            </a:extLst>
          </p:cNvPr>
          <p:cNvSpPr/>
          <p:nvPr/>
        </p:nvSpPr>
        <p:spPr>
          <a:xfrm>
            <a:off x="1489875" y="4420080"/>
            <a:ext cx="164552" cy="164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7F8E7FEA-10D8-044E-A9C2-1B059BC0E011}"/>
              </a:ext>
            </a:extLst>
          </p:cNvPr>
          <p:cNvSpPr/>
          <p:nvPr/>
        </p:nvSpPr>
        <p:spPr>
          <a:xfrm>
            <a:off x="2079941" y="4420080"/>
            <a:ext cx="178485" cy="153866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065CAC-5D8A-8C40-BCD1-D4046448480C}"/>
              </a:ext>
            </a:extLst>
          </p:cNvPr>
          <p:cNvSpPr txBox="1"/>
          <p:nvPr/>
        </p:nvSpPr>
        <p:spPr>
          <a:xfrm>
            <a:off x="-59245" y="4368057"/>
            <a:ext cx="595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design: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A1B5CB-8B75-BD4D-A5EB-2E5B77B4E6D5}"/>
              </a:ext>
            </a:extLst>
          </p:cNvPr>
          <p:cNvSpPr txBox="1"/>
          <p:nvPr/>
        </p:nvSpPr>
        <p:spPr>
          <a:xfrm>
            <a:off x="889169" y="7579318"/>
            <a:ext cx="383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5D9CE4-9461-B44D-9249-7BC0C9118CB4}"/>
              </a:ext>
            </a:extLst>
          </p:cNvPr>
          <p:cNvSpPr txBox="1"/>
          <p:nvPr/>
        </p:nvSpPr>
        <p:spPr>
          <a:xfrm>
            <a:off x="2368093" y="7572772"/>
            <a:ext cx="383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F6BCE9-AA84-604B-A2FC-E3DDE0FEB003}"/>
              </a:ext>
            </a:extLst>
          </p:cNvPr>
          <p:cNvSpPr txBox="1"/>
          <p:nvPr/>
        </p:nvSpPr>
        <p:spPr>
          <a:xfrm rot="16200000">
            <a:off x="-226493" y="576258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amino acid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CF11B702-298D-6D49-B6F8-79D3FED00797}"/>
              </a:ext>
            </a:extLst>
          </p:cNvPr>
          <p:cNvSpPr/>
          <p:nvPr/>
        </p:nvSpPr>
        <p:spPr>
          <a:xfrm>
            <a:off x="2807588" y="4404096"/>
            <a:ext cx="185627" cy="185627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08A390F-28F6-E845-9FF0-2B300C32C157}"/>
              </a:ext>
            </a:extLst>
          </p:cNvPr>
          <p:cNvSpPr txBox="1"/>
          <p:nvPr/>
        </p:nvSpPr>
        <p:spPr>
          <a:xfrm>
            <a:off x="943207" y="3772643"/>
            <a:ext cx="1769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examples of sites with…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F16CCD2-1EEB-2F44-B932-44163B1000BA}"/>
              </a:ext>
            </a:extLst>
          </p:cNvPr>
          <p:cNvSpPr/>
          <p:nvPr/>
        </p:nvSpPr>
        <p:spPr>
          <a:xfrm>
            <a:off x="2483895" y="4418008"/>
            <a:ext cx="177935" cy="177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DED763-AE70-FE46-927C-DCD7C7328C39}"/>
              </a:ext>
            </a:extLst>
          </p:cNvPr>
          <p:cNvGrpSpPr/>
          <p:nvPr/>
        </p:nvGrpSpPr>
        <p:grpSpPr>
          <a:xfrm>
            <a:off x="1819144" y="4621903"/>
            <a:ext cx="1222200" cy="2921718"/>
            <a:chOff x="3410036" y="1600192"/>
            <a:chExt cx="2569659" cy="6142874"/>
          </a:xfrm>
        </p:grpSpPr>
        <p:pic>
          <p:nvPicPr>
            <p:cNvPr id="96" name="Picture 2">
              <a:extLst>
                <a:ext uri="{FF2B5EF4-FFF2-40B4-BE49-F238E27FC236}">
                  <a16:creationId xmlns:a16="http://schemas.microsoft.com/office/drawing/2014/main" id="{0661BBA5-2476-DB49-B0E2-653028AFE4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55" t="26015"/>
            <a:stretch/>
          </p:blipFill>
          <p:spPr bwMode="auto">
            <a:xfrm>
              <a:off x="4715825" y="1600192"/>
              <a:ext cx="540671" cy="591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4">
              <a:extLst>
                <a:ext uri="{FF2B5EF4-FFF2-40B4-BE49-F238E27FC236}">
                  <a16:creationId xmlns:a16="http://schemas.microsoft.com/office/drawing/2014/main" id="{22827BD9-1538-504B-9C24-B967001C7D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43"/>
            <a:stretch/>
          </p:blipFill>
          <p:spPr bwMode="auto">
            <a:xfrm>
              <a:off x="3410036" y="1600193"/>
              <a:ext cx="1146350" cy="614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>
              <a:extLst>
                <a:ext uri="{FF2B5EF4-FFF2-40B4-BE49-F238E27FC236}">
                  <a16:creationId xmlns:a16="http://schemas.microsoft.com/office/drawing/2014/main" id="{C4DBD624-B08F-544A-9B81-E86BE103FB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55" t="26015"/>
            <a:stretch/>
          </p:blipFill>
          <p:spPr bwMode="auto">
            <a:xfrm>
              <a:off x="5439024" y="1600192"/>
              <a:ext cx="540671" cy="5919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0DD2CF6-946C-444B-AF96-2D87B5A16218}"/>
              </a:ext>
            </a:extLst>
          </p:cNvPr>
          <p:cNvGrpSpPr/>
          <p:nvPr/>
        </p:nvGrpSpPr>
        <p:grpSpPr>
          <a:xfrm>
            <a:off x="353638" y="4650605"/>
            <a:ext cx="1355884" cy="2914096"/>
            <a:chOff x="36096" y="1600194"/>
            <a:chExt cx="2850729" cy="6126849"/>
          </a:xfrm>
        </p:grpSpPr>
        <p:pic>
          <p:nvPicPr>
            <p:cNvPr id="100" name="Picture 8">
              <a:extLst>
                <a:ext uri="{FF2B5EF4-FFF2-40B4-BE49-F238E27FC236}">
                  <a16:creationId xmlns:a16="http://schemas.microsoft.com/office/drawing/2014/main" id="{639AE002-DF9C-664F-8F65-A4F2286032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5"/>
            <a:stretch/>
          </p:blipFill>
          <p:spPr bwMode="auto">
            <a:xfrm>
              <a:off x="36096" y="1600196"/>
              <a:ext cx="828675" cy="5919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0">
              <a:extLst>
                <a:ext uri="{FF2B5EF4-FFF2-40B4-BE49-F238E27FC236}">
                  <a16:creationId xmlns:a16="http://schemas.microsoft.com/office/drawing/2014/main" id="{BB5D65B5-049C-1849-9D0D-522457473D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4" t="25248"/>
            <a:stretch/>
          </p:blipFill>
          <p:spPr bwMode="auto">
            <a:xfrm>
              <a:off x="1010206" y="1600196"/>
              <a:ext cx="1191995" cy="6126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2">
              <a:extLst>
                <a:ext uri="{FF2B5EF4-FFF2-40B4-BE49-F238E27FC236}">
                  <a16:creationId xmlns:a16="http://schemas.microsoft.com/office/drawing/2014/main" id="{6582B35E-C9BA-554D-8808-5BDE6EEC0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55" t="26015"/>
            <a:stretch/>
          </p:blipFill>
          <p:spPr bwMode="auto">
            <a:xfrm>
              <a:off x="2346154" y="1600194"/>
              <a:ext cx="540671" cy="59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6">
            <a:extLst>
              <a:ext uri="{FF2B5EF4-FFF2-40B4-BE49-F238E27FC236}">
                <a16:creationId xmlns:a16="http://schemas.microsoft.com/office/drawing/2014/main" id="{79532D24-B026-6F46-B499-053CA42CC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99"/>
          <a:stretch/>
        </p:blipFill>
        <p:spPr bwMode="auto">
          <a:xfrm>
            <a:off x="3141015" y="4571879"/>
            <a:ext cx="566945" cy="286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A2CF591C-DC4A-3044-B112-744C4F365D04}"/>
              </a:ext>
            </a:extLst>
          </p:cNvPr>
          <p:cNvSpPr txBox="1"/>
          <p:nvPr/>
        </p:nvSpPr>
        <p:spPr>
          <a:xfrm>
            <a:off x="4093525" y="6608665"/>
            <a:ext cx="979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C:H distances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AEADE37-47BD-A247-9421-F81B2C0E70E1}"/>
              </a:ext>
            </a:extLst>
          </p:cNvPr>
          <p:cNvSpPr txBox="1"/>
          <p:nvPr/>
        </p:nvSpPr>
        <p:spPr>
          <a:xfrm>
            <a:off x="5579392" y="6613422"/>
            <a:ext cx="1015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H:H distances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F3F4DD5-EB5B-4E4E-A3B7-F1F19E5FF998}"/>
              </a:ext>
            </a:extLst>
          </p:cNvPr>
          <p:cNvSpPr txBox="1"/>
          <p:nvPr/>
        </p:nvSpPr>
        <p:spPr>
          <a:xfrm>
            <a:off x="4273768" y="15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852F1E8-76EF-AB48-BF1D-06B24CAF75DB}"/>
              </a:ext>
            </a:extLst>
          </p:cNvPr>
          <p:cNvGrpSpPr/>
          <p:nvPr/>
        </p:nvGrpSpPr>
        <p:grpSpPr>
          <a:xfrm>
            <a:off x="4538690" y="193269"/>
            <a:ext cx="2304836" cy="1543415"/>
            <a:chOff x="4538690" y="193269"/>
            <a:chExt cx="2304836" cy="1543415"/>
          </a:xfrm>
        </p:grpSpPr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D1E83B47-ECF3-594B-A336-93FFD1A51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690" y="193269"/>
              <a:ext cx="2228274" cy="154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C9CD304-4144-C647-924F-6CABA343E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9410" y="1049466"/>
              <a:ext cx="0" cy="363309"/>
            </a:xfrm>
            <a:prstGeom prst="line">
              <a:avLst/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87DA2F-38ED-F842-A3DB-8EEBA99CF562}"/>
                </a:ext>
              </a:extLst>
            </p:cNvPr>
            <p:cNvSpPr txBox="1"/>
            <p:nvPr/>
          </p:nvSpPr>
          <p:spPr>
            <a:xfrm>
              <a:off x="5931741" y="458963"/>
              <a:ext cx="9117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rescue mutations</a:t>
              </a:r>
            </a:p>
            <a:p>
              <a:pPr algn="ctr"/>
              <a:r>
                <a:rPr lang="en-US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(~1%)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903B669-E156-914E-831A-9D8B88D9B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4600" y="1024066"/>
              <a:ext cx="428677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ash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A8520CC6-EBFA-FF43-AEEE-C8E5B4DE0004}"/>
              </a:ext>
            </a:extLst>
          </p:cNvPr>
          <p:cNvSpPr txBox="1"/>
          <p:nvPr/>
        </p:nvSpPr>
        <p:spPr>
          <a:xfrm>
            <a:off x="-23623" y="181274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29" name="Picture 20">
            <a:extLst>
              <a:ext uri="{FF2B5EF4-FFF2-40B4-BE49-F238E27FC236}">
                <a16:creationId xmlns:a16="http://schemas.microsoft.com/office/drawing/2014/main" id="{9B5B3F6E-D89B-A74D-A741-F3786203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9" y="2088028"/>
            <a:ext cx="1732226" cy="13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28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C2769-7723-7DD4-1A3D-615EA831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4FA779-55C5-35B4-88F2-C1DADB3FA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0" t="11190" r="11688"/>
          <a:stretch/>
        </p:blipFill>
        <p:spPr>
          <a:xfrm>
            <a:off x="1968931" y="2689515"/>
            <a:ext cx="1269894" cy="1249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9C11B-3DBA-255D-6E0B-DF0F80684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" y="2162377"/>
            <a:ext cx="1646885" cy="1401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59B8D-1F8B-6B09-39CD-1BD1E71048F3}"/>
              </a:ext>
            </a:extLst>
          </p:cNvPr>
          <p:cNvSpPr/>
          <p:nvPr/>
        </p:nvSpPr>
        <p:spPr>
          <a:xfrm>
            <a:off x="1015752" y="2297929"/>
            <a:ext cx="456436" cy="41239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3B4475-0361-2902-6F83-8E21337E4D13}"/>
              </a:ext>
            </a:extLst>
          </p:cNvPr>
          <p:cNvCxnSpPr>
            <a:cxnSpLocks/>
          </p:cNvCxnSpPr>
          <p:nvPr/>
        </p:nvCxnSpPr>
        <p:spPr>
          <a:xfrm>
            <a:off x="1472188" y="2297930"/>
            <a:ext cx="496742" cy="391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F48064-850B-EA86-BD95-840F3F15080E}"/>
              </a:ext>
            </a:extLst>
          </p:cNvPr>
          <p:cNvCxnSpPr>
            <a:cxnSpLocks/>
          </p:cNvCxnSpPr>
          <p:nvPr/>
        </p:nvCxnSpPr>
        <p:spPr>
          <a:xfrm>
            <a:off x="1472188" y="2710323"/>
            <a:ext cx="496742" cy="1228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3B75C094-7D98-D5A8-9521-EA69B8BC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28" y="1924057"/>
            <a:ext cx="3305747" cy="24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082573-B168-6CF5-5B25-71970C289C23}"/>
              </a:ext>
            </a:extLst>
          </p:cNvPr>
          <p:cNvSpPr txBox="1"/>
          <p:nvPr/>
        </p:nvSpPr>
        <p:spPr>
          <a:xfrm>
            <a:off x="0" y="18371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8F8984A-9565-B814-AEAE-0848460A53CA}"/>
              </a:ext>
            </a:extLst>
          </p:cNvPr>
          <p:cNvSpPr/>
          <p:nvPr/>
        </p:nvSpPr>
        <p:spPr>
          <a:xfrm>
            <a:off x="4110996" y="3620253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C9A083-2498-A2B2-F82E-4DF0F699A83F}"/>
              </a:ext>
            </a:extLst>
          </p:cNvPr>
          <p:cNvSpPr/>
          <p:nvPr/>
        </p:nvSpPr>
        <p:spPr>
          <a:xfrm>
            <a:off x="4112837" y="2565205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44788-CD9E-60E7-ACC7-2AF8ED053E28}"/>
              </a:ext>
            </a:extLst>
          </p:cNvPr>
          <p:cNvSpPr txBox="1"/>
          <p:nvPr/>
        </p:nvSpPr>
        <p:spPr>
          <a:xfrm>
            <a:off x="260373" y="1888819"/>
            <a:ext cx="1337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MC2_7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C305FA-8633-5FB3-FE12-0ABCE3493CA1}"/>
              </a:ext>
            </a:extLst>
          </p:cNvPr>
          <p:cNvSpPr txBox="1"/>
          <p:nvPr/>
        </p:nvSpPr>
        <p:spPr>
          <a:xfrm>
            <a:off x="167141" y="3584789"/>
            <a:ext cx="1537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crystal structure of design</a:t>
            </a: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000" dirty="0">
                <a:solidFill>
                  <a:schemeClr val="accent2"/>
                </a:solidFill>
              </a:rPr>
              <a:t>design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37264-296F-6FDC-D38A-625741F8D16B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16722-0B87-3DE0-C782-455C51F1314D}"/>
              </a:ext>
            </a:extLst>
          </p:cNvPr>
          <p:cNvSpPr txBox="1"/>
          <p:nvPr/>
        </p:nvSpPr>
        <p:spPr>
          <a:xfrm>
            <a:off x="1950481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C5B4-B8A1-6A08-C8CE-E120DAD390BB}"/>
              </a:ext>
            </a:extLst>
          </p:cNvPr>
          <p:cNvSpPr txBox="1"/>
          <p:nvPr/>
        </p:nvSpPr>
        <p:spPr>
          <a:xfrm>
            <a:off x="692727" y="81931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C:C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EDB2B-4494-E2E3-C524-D2152AC2B767}"/>
              </a:ext>
            </a:extLst>
          </p:cNvPr>
          <p:cNvSpPr txBox="1"/>
          <p:nvPr/>
        </p:nvSpPr>
        <p:spPr>
          <a:xfrm>
            <a:off x="2618996" y="83994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C:OCbb</a:t>
            </a:r>
            <a:endParaRPr lang="en-US" sz="1000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C7EF1A92-C8FE-B592-E43C-0CE972C8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36" y="290437"/>
            <a:ext cx="1729462" cy="1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D999CFE7-F999-5A13-8A33-16DD3119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9" y="303203"/>
            <a:ext cx="1729462" cy="13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8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8C784-6F87-90FB-BED7-28B6F13DA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C5341D-76F9-AB39-D6F6-083E6BC3F974}"/>
              </a:ext>
            </a:extLst>
          </p:cNvPr>
          <p:cNvCxnSpPr>
            <a:cxnSpLocks/>
          </p:cNvCxnSpPr>
          <p:nvPr/>
        </p:nvCxnSpPr>
        <p:spPr>
          <a:xfrm>
            <a:off x="3455870" y="225975"/>
            <a:ext cx="257449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284FD0-3DAB-6994-2D18-12E3AF8259F6}"/>
              </a:ext>
            </a:extLst>
          </p:cNvPr>
          <p:cNvCxnSpPr>
            <a:cxnSpLocks/>
          </p:cNvCxnSpPr>
          <p:nvPr/>
        </p:nvCxnSpPr>
        <p:spPr>
          <a:xfrm flipV="1">
            <a:off x="6040780" y="157500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9967C6-95FE-8015-2EE2-BC5F5F7517E7}"/>
              </a:ext>
            </a:extLst>
          </p:cNvPr>
          <p:cNvCxnSpPr>
            <a:cxnSpLocks/>
          </p:cNvCxnSpPr>
          <p:nvPr/>
        </p:nvCxnSpPr>
        <p:spPr>
          <a:xfrm flipV="1">
            <a:off x="3455870" y="157500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D9CC9F-F7CC-2852-045A-00660F83A06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16682F-9528-2563-4FA7-9B56B0DBE8EA}"/>
              </a:ext>
            </a:extLst>
          </p:cNvPr>
          <p:cNvCxnSpPr>
            <a:cxnSpLocks/>
          </p:cNvCxnSpPr>
          <p:nvPr/>
        </p:nvCxnSpPr>
        <p:spPr>
          <a:xfrm>
            <a:off x="615259" y="225975"/>
            <a:ext cx="257449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57A52D-DBA7-62DE-45B2-AC2605EABB86}"/>
              </a:ext>
            </a:extLst>
          </p:cNvPr>
          <p:cNvCxnSpPr>
            <a:cxnSpLocks/>
          </p:cNvCxnSpPr>
          <p:nvPr/>
        </p:nvCxnSpPr>
        <p:spPr>
          <a:xfrm flipV="1">
            <a:off x="3200169" y="157500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A26B37-9AEE-67F1-1042-38EB4F967020}"/>
              </a:ext>
            </a:extLst>
          </p:cNvPr>
          <p:cNvCxnSpPr>
            <a:cxnSpLocks/>
          </p:cNvCxnSpPr>
          <p:nvPr/>
        </p:nvCxnSpPr>
        <p:spPr>
          <a:xfrm flipV="1">
            <a:off x="615259" y="157500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F1E6904-24C0-8A91-E422-A0272F352D86}"/>
              </a:ext>
            </a:extLst>
          </p:cNvPr>
          <p:cNvSpPr txBox="1"/>
          <p:nvPr/>
        </p:nvSpPr>
        <p:spPr>
          <a:xfrm>
            <a:off x="1525324" y="101067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CH3:CH3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71A6E64-53AE-ED15-90E8-E1D930F5CB87}"/>
              </a:ext>
            </a:extLst>
          </p:cNvPr>
          <p:cNvSpPr txBox="1"/>
          <p:nvPr/>
        </p:nvSpPr>
        <p:spPr>
          <a:xfrm>
            <a:off x="4375273" y="102865"/>
            <a:ext cx="7181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CH3:OCbb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1E0764-35C9-5236-12E8-F6A40EC5D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50977" r="16937"/>
          <a:stretch/>
        </p:blipFill>
        <p:spPr bwMode="auto">
          <a:xfrm>
            <a:off x="347242" y="377843"/>
            <a:ext cx="2939971" cy="102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280158-4499-657B-CE09-860AC8372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t="50977"/>
          <a:stretch/>
        </p:blipFill>
        <p:spPr bwMode="auto">
          <a:xfrm>
            <a:off x="3328548" y="377843"/>
            <a:ext cx="3540335" cy="102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F774D8-FB27-1989-9ECE-B9B96CF9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" y="1603729"/>
            <a:ext cx="2909427" cy="160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3E65DA5-1D0C-5D2F-A48B-EAEF1CEA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800" y="1603729"/>
            <a:ext cx="2909427" cy="160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F26E55-FF95-F254-6047-615D90A283B0}"/>
              </a:ext>
            </a:extLst>
          </p:cNvPr>
          <p:cNvSpPr txBox="1"/>
          <p:nvPr/>
        </p:nvSpPr>
        <p:spPr>
          <a:xfrm>
            <a:off x="1928" y="144876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B4F1E-0A45-F30D-B39B-9555C3305D2E}"/>
              </a:ext>
            </a:extLst>
          </p:cNvPr>
          <p:cNvSpPr txBox="1"/>
          <p:nvPr/>
        </p:nvSpPr>
        <p:spPr>
          <a:xfrm>
            <a:off x="3140598" y="145068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815CD-14AA-8C5E-FC1A-709BE743C035}"/>
              </a:ext>
            </a:extLst>
          </p:cNvPr>
          <p:cNvSpPr txBox="1"/>
          <p:nvPr/>
        </p:nvSpPr>
        <p:spPr>
          <a:xfrm rot="16200000">
            <a:off x="-263770" y="590886"/>
            <a:ext cx="9182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density of atom pairs</a:t>
            </a:r>
          </a:p>
        </p:txBody>
      </p:sp>
    </p:spTree>
    <p:extLst>
      <p:ext uri="{BB962C8B-B14F-4D97-AF65-F5344CB8AC3E}">
        <p14:creationId xmlns:p14="http://schemas.microsoft.com/office/powerpoint/2010/main" val="185379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D18-4048-C50D-46F1-72702CD5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19BD-3FD3-FD57-56C8-561BBD1F1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1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8F5E9FC-650F-8D47-8A23-B3C9851FA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7" r="22265"/>
          <a:stretch/>
        </p:blipFill>
        <p:spPr bwMode="auto">
          <a:xfrm>
            <a:off x="14088" y="185681"/>
            <a:ext cx="3026620" cy="189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881A15-A39E-274B-9041-8D412306E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8827"/>
          <a:stretch/>
        </p:blipFill>
        <p:spPr bwMode="auto">
          <a:xfrm>
            <a:off x="3125319" y="185681"/>
            <a:ext cx="3720569" cy="189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ED4CA1-07D0-2B40-B409-49B5F452D737}"/>
              </a:ext>
            </a:extLst>
          </p:cNvPr>
          <p:cNvCxnSpPr>
            <a:cxnSpLocks/>
          </p:cNvCxnSpPr>
          <p:nvPr/>
        </p:nvCxnSpPr>
        <p:spPr>
          <a:xfrm>
            <a:off x="3270675" y="156527"/>
            <a:ext cx="257449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1B778A-2C59-094D-90F5-15A7ECC1A92D}"/>
              </a:ext>
            </a:extLst>
          </p:cNvPr>
          <p:cNvCxnSpPr>
            <a:cxnSpLocks/>
          </p:cNvCxnSpPr>
          <p:nvPr/>
        </p:nvCxnSpPr>
        <p:spPr>
          <a:xfrm flipV="1">
            <a:off x="5855585" y="88052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B3635-BBC7-B648-9052-EAF0D076064C}"/>
              </a:ext>
            </a:extLst>
          </p:cNvPr>
          <p:cNvCxnSpPr>
            <a:cxnSpLocks/>
          </p:cNvCxnSpPr>
          <p:nvPr/>
        </p:nvCxnSpPr>
        <p:spPr>
          <a:xfrm flipV="1">
            <a:off x="3270675" y="88052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F63610-E7DB-5C47-B8AF-A05A17EA4DC6}"/>
              </a:ext>
            </a:extLst>
          </p:cNvPr>
          <p:cNvCxnSpPr>
            <a:cxnSpLocks/>
          </p:cNvCxnSpPr>
          <p:nvPr/>
        </p:nvCxnSpPr>
        <p:spPr>
          <a:xfrm>
            <a:off x="418487" y="162409"/>
            <a:ext cx="257449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875536-57E0-FD42-9A24-E03E86E3FB2E}"/>
              </a:ext>
            </a:extLst>
          </p:cNvPr>
          <p:cNvCxnSpPr>
            <a:cxnSpLocks/>
          </p:cNvCxnSpPr>
          <p:nvPr/>
        </p:nvCxnSpPr>
        <p:spPr>
          <a:xfrm flipV="1">
            <a:off x="3003397" y="93934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34CFCA-7068-A24E-A1C8-4403ED46B920}"/>
              </a:ext>
            </a:extLst>
          </p:cNvPr>
          <p:cNvCxnSpPr>
            <a:cxnSpLocks/>
          </p:cNvCxnSpPr>
          <p:nvPr/>
        </p:nvCxnSpPr>
        <p:spPr>
          <a:xfrm flipV="1">
            <a:off x="418487" y="93934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C10882B-EF49-3145-85B4-4B310FBF84B3}"/>
              </a:ext>
            </a:extLst>
          </p:cNvPr>
          <p:cNvSpPr txBox="1"/>
          <p:nvPr/>
        </p:nvSpPr>
        <p:spPr>
          <a:xfrm>
            <a:off x="1328552" y="37501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CH3:CH3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BC0AF8-8256-F745-8694-D452B9DC2E80}"/>
              </a:ext>
            </a:extLst>
          </p:cNvPr>
          <p:cNvSpPr txBox="1"/>
          <p:nvPr/>
        </p:nvSpPr>
        <p:spPr>
          <a:xfrm>
            <a:off x="4190078" y="33417"/>
            <a:ext cx="7181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CH3:OCbb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B4DAC6-8473-7345-A401-46EAB5ADF1D4}"/>
              </a:ext>
            </a:extLst>
          </p:cNvPr>
          <p:cNvSpPr txBox="1"/>
          <p:nvPr/>
        </p:nvSpPr>
        <p:spPr>
          <a:xfrm>
            <a:off x="0" y="21119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52D25B-C8DB-164A-8BD2-041D375CE24F}"/>
              </a:ext>
            </a:extLst>
          </p:cNvPr>
          <p:cNvSpPr txBox="1"/>
          <p:nvPr/>
        </p:nvSpPr>
        <p:spPr>
          <a:xfrm>
            <a:off x="1950481" y="21119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C7B0F7-84BF-944F-9054-373221BE050F}"/>
              </a:ext>
            </a:extLst>
          </p:cNvPr>
          <p:cNvSpPr txBox="1"/>
          <p:nvPr/>
        </p:nvSpPr>
        <p:spPr>
          <a:xfrm>
            <a:off x="692727" y="2193887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C:C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E9C9F0-5835-F146-B321-41327CB6EDD6}"/>
              </a:ext>
            </a:extLst>
          </p:cNvPr>
          <p:cNvSpPr txBox="1"/>
          <p:nvPr/>
        </p:nvSpPr>
        <p:spPr>
          <a:xfrm>
            <a:off x="2618996" y="2195950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C:OCbb</a:t>
            </a:r>
            <a:endParaRPr lang="en-US" sz="10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4D3DC39-A9ED-D14B-A3E3-7647AA5B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36" y="2402393"/>
            <a:ext cx="1729462" cy="1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A5D6FCA-6D15-EF4E-B6F9-AE594565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9" y="2415159"/>
            <a:ext cx="1729462" cy="13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AFC8A3-D69E-5246-BD9D-8DEC51A8F7AC}"/>
              </a:ext>
            </a:extLst>
          </p:cNvPr>
          <p:cNvSpPr txBox="1"/>
          <p:nvPr/>
        </p:nvSpPr>
        <p:spPr>
          <a:xfrm>
            <a:off x="-2123422" y="9100"/>
            <a:ext cx="198302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r>
              <a:rPr lang="en-US" dirty="0"/>
              <a:t>plot validation data instead of testing data</a:t>
            </a:r>
          </a:p>
        </p:txBody>
      </p:sp>
    </p:spTree>
    <p:extLst>
      <p:ext uri="{BB962C8B-B14F-4D97-AF65-F5344CB8AC3E}">
        <p14:creationId xmlns:p14="http://schemas.microsoft.com/office/powerpoint/2010/main" val="33034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Picture 30">
            <a:extLst>
              <a:ext uri="{FF2B5EF4-FFF2-40B4-BE49-F238E27FC236}">
                <a16:creationId xmlns:a16="http://schemas.microsoft.com/office/drawing/2014/main" id="{B077E581-2241-104D-9EF0-798042E53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1" y="211825"/>
            <a:ext cx="2226740" cy="15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4A3EF695-F700-7545-8173-93CE560A8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67" y="184528"/>
            <a:ext cx="2877432" cy="149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2D0F55F-93C0-D046-AE31-9C2DBF6F6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61" y="1952501"/>
            <a:ext cx="1598190" cy="162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D8B6027-2CF3-D141-9A6B-031D1D46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" y="1959227"/>
            <a:ext cx="3448441" cy="15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6B39D-D568-8644-976E-E40151CA1137}"/>
              </a:ext>
            </a:extLst>
          </p:cNvPr>
          <p:cNvSpPr txBox="1"/>
          <p:nvPr/>
        </p:nvSpPr>
        <p:spPr>
          <a:xfrm>
            <a:off x="-6303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A3EF3-D9D6-5643-81AB-722C55BEED14}"/>
              </a:ext>
            </a:extLst>
          </p:cNvPr>
          <p:cNvSpPr txBox="1"/>
          <p:nvPr/>
        </p:nvSpPr>
        <p:spPr>
          <a:xfrm>
            <a:off x="-1891692" y="0"/>
            <a:ext cx="1553692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r>
              <a:rPr lang="en-US" dirty="0"/>
              <a:t>update PPI benchmark data from long relax</a:t>
            </a:r>
          </a:p>
          <a:p>
            <a:endParaRPr lang="en-US" dirty="0"/>
          </a:p>
          <a:p>
            <a:r>
              <a:rPr lang="en-US" dirty="0"/>
              <a:t>plot data for difference in size of energy gaps</a:t>
            </a:r>
          </a:p>
          <a:p>
            <a:endParaRPr lang="en-US" dirty="0"/>
          </a:p>
          <a:p>
            <a:r>
              <a:rPr lang="en-US" dirty="0"/>
              <a:t>drop the training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53AFE4-43BE-1D44-8F11-77EB923C85A3}"/>
              </a:ext>
            </a:extLst>
          </p:cNvPr>
          <p:cNvSpPr txBox="1"/>
          <p:nvPr/>
        </p:nvSpPr>
        <p:spPr>
          <a:xfrm>
            <a:off x="2165" y="193769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3F88B4-9F75-A14C-A07A-6DEBD49C827B}"/>
              </a:ext>
            </a:extLst>
          </p:cNvPr>
          <p:cNvSpPr txBox="1"/>
          <p:nvPr/>
        </p:nvSpPr>
        <p:spPr>
          <a:xfrm>
            <a:off x="2287527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DBFF97-629B-C748-86C1-B5491A493DE1}"/>
              </a:ext>
            </a:extLst>
          </p:cNvPr>
          <p:cNvSpPr txBox="1"/>
          <p:nvPr/>
        </p:nvSpPr>
        <p:spPr>
          <a:xfrm>
            <a:off x="3405074" y="193769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53" name="Picture 14">
            <a:extLst>
              <a:ext uri="{FF2B5EF4-FFF2-40B4-BE49-F238E27FC236}">
                <a16:creationId xmlns:a16="http://schemas.microsoft.com/office/drawing/2014/main" id="{E586227A-76DD-5E44-9DF1-52ECB7E0D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"/>
          <a:stretch/>
        </p:blipFill>
        <p:spPr bwMode="auto">
          <a:xfrm>
            <a:off x="5249185" y="1993344"/>
            <a:ext cx="1589689" cy="15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E5E915-14C0-4B46-A05F-BD7682236643}"/>
              </a:ext>
            </a:extLst>
          </p:cNvPr>
          <p:cNvSpPr txBox="1"/>
          <p:nvPr/>
        </p:nvSpPr>
        <p:spPr>
          <a:xfrm>
            <a:off x="5114648" y="193768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370DF1-4A8F-B74F-B717-4DDB8176DF92}"/>
              </a:ext>
            </a:extLst>
          </p:cNvPr>
          <p:cNvSpPr txBox="1"/>
          <p:nvPr/>
        </p:nvSpPr>
        <p:spPr>
          <a:xfrm>
            <a:off x="3700624" y="464749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polars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4C397B-C4FE-5B4D-986D-59583FDDD50D}"/>
              </a:ext>
            </a:extLst>
          </p:cNvPr>
          <p:cNvSpPr txBox="1"/>
          <p:nvPr/>
        </p:nvSpPr>
        <p:spPr>
          <a:xfrm>
            <a:off x="3367602" y="80381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FWYCM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3F6E30-F3E6-BD47-B1F5-FA0BB82053F7}"/>
              </a:ext>
            </a:extLst>
          </p:cNvPr>
          <p:cNvSpPr txBox="1"/>
          <p:nvPr/>
        </p:nvSpPr>
        <p:spPr>
          <a:xfrm>
            <a:off x="3146998" y="984975"/>
            <a:ext cx="4171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AVLI</a:t>
            </a:r>
          </a:p>
        </p:txBody>
      </p:sp>
    </p:spTree>
    <p:extLst>
      <p:ext uri="{BB962C8B-B14F-4D97-AF65-F5344CB8AC3E}">
        <p14:creationId xmlns:p14="http://schemas.microsoft.com/office/powerpoint/2010/main" val="133358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AA3EF3-D9D6-5643-81AB-722C55BEED14}"/>
              </a:ext>
            </a:extLst>
          </p:cNvPr>
          <p:cNvSpPr txBox="1"/>
          <p:nvPr/>
        </p:nvSpPr>
        <p:spPr>
          <a:xfrm>
            <a:off x="-1891692" y="0"/>
            <a:ext cx="15536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538179-9512-C347-BAF2-1DC8291C9B2C}"/>
              </a:ext>
            </a:extLst>
          </p:cNvPr>
          <p:cNvSpPr txBox="1"/>
          <p:nvPr/>
        </p:nvSpPr>
        <p:spPr>
          <a:xfrm>
            <a:off x="2889144" y="2898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19EC32-2E53-AE4A-88FC-2D9651700F1D}"/>
              </a:ext>
            </a:extLst>
          </p:cNvPr>
          <p:cNvGrpSpPr/>
          <p:nvPr/>
        </p:nvGrpSpPr>
        <p:grpSpPr>
          <a:xfrm>
            <a:off x="2965051" y="28755"/>
            <a:ext cx="3888216" cy="1134026"/>
            <a:chOff x="2738254" y="1462328"/>
            <a:chExt cx="3888216" cy="113402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23481CD-4414-AF4B-9D7D-B50671518849}"/>
                </a:ext>
              </a:extLst>
            </p:cNvPr>
            <p:cNvGrpSpPr/>
            <p:nvPr/>
          </p:nvGrpSpPr>
          <p:grpSpPr>
            <a:xfrm>
              <a:off x="5578074" y="1755951"/>
              <a:ext cx="1048396" cy="840403"/>
              <a:chOff x="5794650" y="1755951"/>
              <a:chExt cx="1048396" cy="840403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94987DF5-D61D-9F4F-AA27-6B736D12C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5AC3440-0E5F-B94A-ADEC-6CC154166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829" y="2451422"/>
                <a:ext cx="551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BAC09E8-E929-8B47-81EB-14F57E43A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6AAFA91-10EA-5447-86C5-D45B0281B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11" r="5347"/>
            <a:stretch/>
          </p:blipFill>
          <p:spPr>
            <a:xfrm>
              <a:off x="4168816" y="1755951"/>
              <a:ext cx="1048396" cy="840403"/>
            </a:xfrm>
            <a:prstGeom prst="rect">
              <a:avLst/>
            </a:prstGeom>
          </p:spPr>
        </p:pic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9858C8-961A-464C-B9ED-45E46A943C1D}"/>
                </a:ext>
              </a:extLst>
            </p:cNvPr>
            <p:cNvSpPr/>
            <p:nvPr/>
          </p:nvSpPr>
          <p:spPr>
            <a:xfrm>
              <a:off x="5588258" y="1824750"/>
              <a:ext cx="815711" cy="105727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264" h="301255">
                  <a:moveTo>
                    <a:pt x="0" y="146579"/>
                  </a:moveTo>
                  <a:cubicBezTo>
                    <a:pt x="92825" y="58935"/>
                    <a:pt x="154857" y="41931"/>
                    <a:pt x="255883" y="27486"/>
                  </a:cubicBezTo>
                  <a:cubicBezTo>
                    <a:pt x="356909" y="13041"/>
                    <a:pt x="491428" y="30642"/>
                    <a:pt x="606156" y="59909"/>
                  </a:cubicBezTo>
                  <a:cubicBezTo>
                    <a:pt x="720884" y="89176"/>
                    <a:pt x="805940" y="163331"/>
                    <a:pt x="944251" y="203090"/>
                  </a:cubicBezTo>
                  <a:cubicBezTo>
                    <a:pt x="1082562" y="242849"/>
                    <a:pt x="1351522" y="327272"/>
                    <a:pt x="1487606" y="293424"/>
                  </a:cubicBezTo>
                  <a:cubicBezTo>
                    <a:pt x="1623690" y="259576"/>
                    <a:pt x="1615274" y="3596"/>
                    <a:pt x="1760754" y="0"/>
                  </a:cubicBezTo>
                  <a:cubicBezTo>
                    <a:pt x="1858190" y="1249"/>
                    <a:pt x="1977930" y="11625"/>
                    <a:pt x="2071848" y="46258"/>
                  </a:cubicBezTo>
                  <a:cubicBezTo>
                    <a:pt x="2165766" y="80891"/>
                    <a:pt x="2256456" y="141092"/>
                    <a:pt x="2324264" y="207801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037149A-7EFC-4645-8B2D-D58B60329F21}"/>
                </a:ext>
              </a:extLst>
            </p:cNvPr>
            <p:cNvSpPr/>
            <p:nvPr/>
          </p:nvSpPr>
          <p:spPr>
            <a:xfrm>
              <a:off x="4180190" y="1832325"/>
              <a:ext cx="766834" cy="109210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  <a:gd name="connsiteX0" fmla="*/ 0 w 2324264"/>
                <a:gd name="connsiteY0" fmla="*/ 146579 h 302263"/>
                <a:gd name="connsiteX1" fmla="*/ 255883 w 2324264"/>
                <a:gd name="connsiteY1" fmla="*/ 27486 h 302263"/>
                <a:gd name="connsiteX2" fmla="*/ 606156 w 2324264"/>
                <a:gd name="connsiteY2" fmla="*/ 59909 h 302263"/>
                <a:gd name="connsiteX3" fmla="*/ 1019762 w 2324264"/>
                <a:gd name="connsiteY3" fmla="*/ 210641 h 302263"/>
                <a:gd name="connsiteX4" fmla="*/ 1487606 w 2324264"/>
                <a:gd name="connsiteY4" fmla="*/ 293424 h 302263"/>
                <a:gd name="connsiteX5" fmla="*/ 1760754 w 2324264"/>
                <a:gd name="connsiteY5" fmla="*/ 0 h 302263"/>
                <a:gd name="connsiteX6" fmla="*/ 2071848 w 2324264"/>
                <a:gd name="connsiteY6" fmla="*/ 46258 h 302263"/>
                <a:gd name="connsiteX7" fmla="*/ 2324264 w 2324264"/>
                <a:gd name="connsiteY7" fmla="*/ 207801 h 302263"/>
                <a:gd name="connsiteX0" fmla="*/ 0 w 2324264"/>
                <a:gd name="connsiteY0" fmla="*/ 146579 h 344940"/>
                <a:gd name="connsiteX1" fmla="*/ 255883 w 2324264"/>
                <a:gd name="connsiteY1" fmla="*/ 27486 h 344940"/>
                <a:gd name="connsiteX2" fmla="*/ 606156 w 2324264"/>
                <a:gd name="connsiteY2" fmla="*/ 59909 h 344940"/>
                <a:gd name="connsiteX3" fmla="*/ 1019762 w 2324264"/>
                <a:gd name="connsiteY3" fmla="*/ 210641 h 344940"/>
                <a:gd name="connsiteX4" fmla="*/ 1487607 w 2324264"/>
                <a:gd name="connsiteY4" fmla="*/ 338731 h 344940"/>
                <a:gd name="connsiteX5" fmla="*/ 1760754 w 2324264"/>
                <a:gd name="connsiteY5" fmla="*/ 0 h 344940"/>
                <a:gd name="connsiteX6" fmla="*/ 2071848 w 2324264"/>
                <a:gd name="connsiteY6" fmla="*/ 46258 h 344940"/>
                <a:gd name="connsiteX7" fmla="*/ 2324264 w 2324264"/>
                <a:gd name="connsiteY7" fmla="*/ 207801 h 344940"/>
                <a:gd name="connsiteX0" fmla="*/ 0 w 2324264"/>
                <a:gd name="connsiteY0" fmla="*/ 146579 h 359477"/>
                <a:gd name="connsiteX1" fmla="*/ 255883 w 2324264"/>
                <a:gd name="connsiteY1" fmla="*/ 27486 h 359477"/>
                <a:gd name="connsiteX2" fmla="*/ 606156 w 2324264"/>
                <a:gd name="connsiteY2" fmla="*/ 59909 h 359477"/>
                <a:gd name="connsiteX3" fmla="*/ 1019762 w 2324264"/>
                <a:gd name="connsiteY3" fmla="*/ 210641 h 359477"/>
                <a:gd name="connsiteX4" fmla="*/ 1525363 w 2324264"/>
                <a:gd name="connsiteY4" fmla="*/ 353832 h 359477"/>
                <a:gd name="connsiteX5" fmla="*/ 1760754 w 2324264"/>
                <a:gd name="connsiteY5" fmla="*/ 0 h 359477"/>
                <a:gd name="connsiteX6" fmla="*/ 2071848 w 2324264"/>
                <a:gd name="connsiteY6" fmla="*/ 46258 h 359477"/>
                <a:gd name="connsiteX7" fmla="*/ 2324264 w 2324264"/>
                <a:gd name="connsiteY7" fmla="*/ 207801 h 359477"/>
                <a:gd name="connsiteX0" fmla="*/ 0 w 2324264"/>
                <a:gd name="connsiteY0" fmla="*/ 146579 h 359475"/>
                <a:gd name="connsiteX1" fmla="*/ 255883 w 2324264"/>
                <a:gd name="connsiteY1" fmla="*/ 27486 h 359475"/>
                <a:gd name="connsiteX2" fmla="*/ 606156 w 2324264"/>
                <a:gd name="connsiteY2" fmla="*/ 59909 h 359475"/>
                <a:gd name="connsiteX3" fmla="*/ 1087723 w 2324264"/>
                <a:gd name="connsiteY3" fmla="*/ 210640 h 359475"/>
                <a:gd name="connsiteX4" fmla="*/ 1525363 w 2324264"/>
                <a:gd name="connsiteY4" fmla="*/ 353832 h 359475"/>
                <a:gd name="connsiteX5" fmla="*/ 1760754 w 2324264"/>
                <a:gd name="connsiteY5" fmla="*/ 0 h 359475"/>
                <a:gd name="connsiteX6" fmla="*/ 2071848 w 2324264"/>
                <a:gd name="connsiteY6" fmla="*/ 46258 h 359475"/>
                <a:gd name="connsiteX7" fmla="*/ 2324264 w 2324264"/>
                <a:gd name="connsiteY7" fmla="*/ 207801 h 359475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65070 w 2324264"/>
                <a:gd name="connsiteY3" fmla="*/ 233295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46579 h 366393"/>
                <a:gd name="connsiteX1" fmla="*/ 255883 w 2324264"/>
                <a:gd name="connsiteY1" fmla="*/ 27486 h 366393"/>
                <a:gd name="connsiteX2" fmla="*/ 606156 w 2324264"/>
                <a:gd name="connsiteY2" fmla="*/ 59909 h 366393"/>
                <a:gd name="connsiteX3" fmla="*/ 1080172 w 2324264"/>
                <a:gd name="connsiteY3" fmla="*/ 271050 h 366393"/>
                <a:gd name="connsiteX4" fmla="*/ 1525363 w 2324264"/>
                <a:gd name="connsiteY4" fmla="*/ 353832 h 366393"/>
                <a:gd name="connsiteX5" fmla="*/ 1760754 w 2324264"/>
                <a:gd name="connsiteY5" fmla="*/ 0 h 366393"/>
                <a:gd name="connsiteX6" fmla="*/ 2071848 w 2324264"/>
                <a:gd name="connsiteY6" fmla="*/ 46258 h 366393"/>
                <a:gd name="connsiteX7" fmla="*/ 2324264 w 2324264"/>
                <a:gd name="connsiteY7" fmla="*/ 207801 h 366393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72621 w 2324264"/>
                <a:gd name="connsiteY3" fmla="*/ 233294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1848 w 2324264"/>
                <a:gd name="connsiteY6" fmla="*/ 28064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7912 w 2324264"/>
                <a:gd name="connsiteY6" fmla="*/ 52320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114297 w 2324264"/>
                <a:gd name="connsiteY6" fmla="*/ 46257 h 342392"/>
                <a:gd name="connsiteX7" fmla="*/ 2324264 w 2324264"/>
                <a:gd name="connsiteY7" fmla="*/ 189607 h 342392"/>
                <a:gd name="connsiteX0" fmla="*/ 0 w 2287878"/>
                <a:gd name="connsiteY0" fmla="*/ 128385 h 342392"/>
                <a:gd name="connsiteX1" fmla="*/ 255883 w 2287878"/>
                <a:gd name="connsiteY1" fmla="*/ 9292 h 342392"/>
                <a:gd name="connsiteX2" fmla="*/ 606156 w 2287878"/>
                <a:gd name="connsiteY2" fmla="*/ 41715 h 342392"/>
                <a:gd name="connsiteX3" fmla="*/ 1072621 w 2287878"/>
                <a:gd name="connsiteY3" fmla="*/ 215100 h 342392"/>
                <a:gd name="connsiteX4" fmla="*/ 1525363 w 2287878"/>
                <a:gd name="connsiteY4" fmla="*/ 335638 h 342392"/>
                <a:gd name="connsiteX5" fmla="*/ 1791077 w 2287878"/>
                <a:gd name="connsiteY5" fmla="*/ 0 h 342392"/>
                <a:gd name="connsiteX6" fmla="*/ 2114297 w 2287878"/>
                <a:gd name="connsiteY6" fmla="*/ 46257 h 342392"/>
                <a:gd name="connsiteX7" fmla="*/ 2287878 w 2287878"/>
                <a:gd name="connsiteY7" fmla="*/ 20173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91333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67045 h 342392"/>
                <a:gd name="connsiteX0" fmla="*/ 0 w 2319083"/>
                <a:gd name="connsiteY0" fmla="*/ 136341 h 350348"/>
                <a:gd name="connsiteX1" fmla="*/ 255883 w 2319083"/>
                <a:gd name="connsiteY1" fmla="*/ 17248 h 350348"/>
                <a:gd name="connsiteX2" fmla="*/ 606156 w 2319083"/>
                <a:gd name="connsiteY2" fmla="*/ 49671 h 350348"/>
                <a:gd name="connsiteX3" fmla="*/ 1072621 w 2319083"/>
                <a:gd name="connsiteY3" fmla="*/ 223056 h 350348"/>
                <a:gd name="connsiteX4" fmla="*/ 1525363 w 2319083"/>
                <a:gd name="connsiteY4" fmla="*/ 343594 h 350348"/>
                <a:gd name="connsiteX5" fmla="*/ 1791077 w 2319083"/>
                <a:gd name="connsiteY5" fmla="*/ 7956 h 350348"/>
                <a:gd name="connsiteX6" fmla="*/ 2065721 w 2319083"/>
                <a:gd name="connsiteY6" fmla="*/ 13733 h 350348"/>
                <a:gd name="connsiteX7" fmla="*/ 2319083 w 2319083"/>
                <a:gd name="connsiteY7" fmla="*/ 175001 h 350348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319083 w 2319083"/>
                <a:gd name="connsiteY7" fmla="*/ 167045 h 314987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222598 w 2319083"/>
                <a:gd name="connsiteY7" fmla="*/ 95151 h 314987"/>
                <a:gd name="connsiteX8" fmla="*/ 2319083 w 2319083"/>
                <a:gd name="connsiteY8" fmla="*/ 167045 h 314987"/>
                <a:gd name="connsiteX0" fmla="*/ 0 w 2222598"/>
                <a:gd name="connsiteY0" fmla="*/ 128385 h 314987"/>
                <a:gd name="connsiteX1" fmla="*/ 255883 w 2222598"/>
                <a:gd name="connsiteY1" fmla="*/ 9292 h 314987"/>
                <a:gd name="connsiteX2" fmla="*/ 606156 w 2222598"/>
                <a:gd name="connsiteY2" fmla="*/ 41715 h 314987"/>
                <a:gd name="connsiteX3" fmla="*/ 1072621 w 2222598"/>
                <a:gd name="connsiteY3" fmla="*/ 215100 h 314987"/>
                <a:gd name="connsiteX4" fmla="*/ 1510819 w 2222598"/>
                <a:gd name="connsiteY4" fmla="*/ 306551 h 314987"/>
                <a:gd name="connsiteX5" fmla="*/ 1791077 w 2222598"/>
                <a:gd name="connsiteY5" fmla="*/ 0 h 314987"/>
                <a:gd name="connsiteX6" fmla="*/ 2073816 w 2222598"/>
                <a:gd name="connsiteY6" fmla="*/ 21969 h 314987"/>
                <a:gd name="connsiteX7" fmla="*/ 2222598 w 2222598"/>
                <a:gd name="connsiteY7" fmla="*/ 9515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73816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81087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30177 h 316779"/>
                <a:gd name="connsiteX1" fmla="*/ 255883 w 2251683"/>
                <a:gd name="connsiteY1" fmla="*/ 11084 h 316779"/>
                <a:gd name="connsiteX2" fmla="*/ 606156 w 2251683"/>
                <a:gd name="connsiteY2" fmla="*/ 43507 h 316779"/>
                <a:gd name="connsiteX3" fmla="*/ 1072621 w 2251683"/>
                <a:gd name="connsiteY3" fmla="*/ 216892 h 316779"/>
                <a:gd name="connsiteX4" fmla="*/ 1510819 w 2251683"/>
                <a:gd name="connsiteY4" fmla="*/ 308343 h 316779"/>
                <a:gd name="connsiteX5" fmla="*/ 1791077 w 2251683"/>
                <a:gd name="connsiteY5" fmla="*/ 1792 h 316779"/>
                <a:gd name="connsiteX6" fmla="*/ 2059272 w 2251683"/>
                <a:gd name="connsiteY6" fmla="*/ 16490 h 316779"/>
                <a:gd name="connsiteX7" fmla="*/ 2251683 w 2251683"/>
                <a:gd name="connsiteY7" fmla="*/ 155113 h 316779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59272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37458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35044 h 321646"/>
                <a:gd name="connsiteX1" fmla="*/ 255883 w 2237139"/>
                <a:gd name="connsiteY1" fmla="*/ 15951 h 321646"/>
                <a:gd name="connsiteX2" fmla="*/ 606156 w 2237139"/>
                <a:gd name="connsiteY2" fmla="*/ 48374 h 321646"/>
                <a:gd name="connsiteX3" fmla="*/ 1072621 w 2237139"/>
                <a:gd name="connsiteY3" fmla="*/ 221759 h 321646"/>
                <a:gd name="connsiteX4" fmla="*/ 1510819 w 2237139"/>
                <a:gd name="connsiteY4" fmla="*/ 313210 h 321646"/>
                <a:gd name="connsiteX5" fmla="*/ 1791077 w 2237139"/>
                <a:gd name="connsiteY5" fmla="*/ 6659 h 321646"/>
                <a:gd name="connsiteX6" fmla="*/ 2001101 w 2237139"/>
                <a:gd name="connsiteY6" fmla="*/ 6815 h 321646"/>
                <a:gd name="connsiteX7" fmla="*/ 2237139 w 2237139"/>
                <a:gd name="connsiteY7" fmla="*/ 101807 h 321646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01101 w 2237139"/>
                <a:gd name="connsiteY6" fmla="*/ 14699 h 330372"/>
                <a:gd name="connsiteX7" fmla="*/ 2237139 w 2237139"/>
                <a:gd name="connsiteY7" fmla="*/ 109691 h 330372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22916 w 2237139"/>
                <a:gd name="connsiteY6" fmla="*/ 14700 h 330372"/>
                <a:gd name="connsiteX7" fmla="*/ 2237139 w 2237139"/>
                <a:gd name="connsiteY7" fmla="*/ 109691 h 330372"/>
                <a:gd name="connsiteX0" fmla="*/ 0 w 2229868"/>
                <a:gd name="connsiteY0" fmla="*/ 142928 h 330372"/>
                <a:gd name="connsiteX1" fmla="*/ 255883 w 2229868"/>
                <a:gd name="connsiteY1" fmla="*/ 23835 h 330372"/>
                <a:gd name="connsiteX2" fmla="*/ 606156 w 2229868"/>
                <a:gd name="connsiteY2" fmla="*/ 56258 h 330372"/>
                <a:gd name="connsiteX3" fmla="*/ 1072621 w 2229868"/>
                <a:gd name="connsiteY3" fmla="*/ 229643 h 330372"/>
                <a:gd name="connsiteX4" fmla="*/ 1510819 w 2229868"/>
                <a:gd name="connsiteY4" fmla="*/ 321094 h 330372"/>
                <a:gd name="connsiteX5" fmla="*/ 1805621 w 2229868"/>
                <a:gd name="connsiteY5" fmla="*/ 0 h 330372"/>
                <a:gd name="connsiteX6" fmla="*/ 2022916 w 2229868"/>
                <a:gd name="connsiteY6" fmla="*/ 14700 h 330372"/>
                <a:gd name="connsiteX7" fmla="*/ 2229868 w 2229868"/>
                <a:gd name="connsiteY7" fmla="*/ 116961 h 330372"/>
                <a:gd name="connsiteX0" fmla="*/ 0 w 2229868"/>
                <a:gd name="connsiteY0" fmla="*/ 133632 h 319820"/>
                <a:gd name="connsiteX1" fmla="*/ 255883 w 2229868"/>
                <a:gd name="connsiteY1" fmla="*/ 14539 h 319820"/>
                <a:gd name="connsiteX2" fmla="*/ 606156 w 2229868"/>
                <a:gd name="connsiteY2" fmla="*/ 46962 h 319820"/>
                <a:gd name="connsiteX3" fmla="*/ 1072621 w 2229868"/>
                <a:gd name="connsiteY3" fmla="*/ 220347 h 319820"/>
                <a:gd name="connsiteX4" fmla="*/ 1510819 w 2229868"/>
                <a:gd name="connsiteY4" fmla="*/ 311798 h 319820"/>
                <a:gd name="connsiteX5" fmla="*/ 1820165 w 2229868"/>
                <a:gd name="connsiteY5" fmla="*/ 12518 h 319820"/>
                <a:gd name="connsiteX6" fmla="*/ 2022916 w 2229868"/>
                <a:gd name="connsiteY6" fmla="*/ 5404 h 319820"/>
                <a:gd name="connsiteX7" fmla="*/ 2229868 w 2229868"/>
                <a:gd name="connsiteY7" fmla="*/ 107665 h 31982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35478"/>
                <a:gd name="connsiteY0" fmla="*/ 124992 h 311180"/>
                <a:gd name="connsiteX1" fmla="*/ 255883 w 2235478"/>
                <a:gd name="connsiteY1" fmla="*/ 5899 h 311180"/>
                <a:gd name="connsiteX2" fmla="*/ 606156 w 2235478"/>
                <a:gd name="connsiteY2" fmla="*/ 38322 h 311180"/>
                <a:gd name="connsiteX3" fmla="*/ 1072621 w 2235478"/>
                <a:gd name="connsiteY3" fmla="*/ 211707 h 311180"/>
                <a:gd name="connsiteX4" fmla="*/ 1510819 w 2235478"/>
                <a:gd name="connsiteY4" fmla="*/ 303158 h 311180"/>
                <a:gd name="connsiteX5" fmla="*/ 1820165 w 2235478"/>
                <a:gd name="connsiteY5" fmla="*/ 3878 h 311180"/>
                <a:gd name="connsiteX6" fmla="*/ 1993830 w 2235478"/>
                <a:gd name="connsiteY6" fmla="*/ 18578 h 311180"/>
                <a:gd name="connsiteX7" fmla="*/ 2235478 w 2235478"/>
                <a:gd name="connsiteY7" fmla="*/ 127073 h 311180"/>
                <a:gd name="connsiteX0" fmla="*/ 0 w 2184994"/>
                <a:gd name="connsiteY0" fmla="*/ 124992 h 311180"/>
                <a:gd name="connsiteX1" fmla="*/ 255883 w 2184994"/>
                <a:gd name="connsiteY1" fmla="*/ 5899 h 311180"/>
                <a:gd name="connsiteX2" fmla="*/ 606156 w 2184994"/>
                <a:gd name="connsiteY2" fmla="*/ 38322 h 311180"/>
                <a:gd name="connsiteX3" fmla="*/ 1072621 w 2184994"/>
                <a:gd name="connsiteY3" fmla="*/ 211707 h 311180"/>
                <a:gd name="connsiteX4" fmla="*/ 1510819 w 2184994"/>
                <a:gd name="connsiteY4" fmla="*/ 303158 h 311180"/>
                <a:gd name="connsiteX5" fmla="*/ 1820165 w 2184994"/>
                <a:gd name="connsiteY5" fmla="*/ 3878 h 311180"/>
                <a:gd name="connsiteX6" fmla="*/ 1993830 w 2184994"/>
                <a:gd name="connsiteY6" fmla="*/ 18578 h 311180"/>
                <a:gd name="connsiteX7" fmla="*/ 2184994 w 2184994"/>
                <a:gd name="connsiteY7" fmla="*/ 110245 h 31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994" h="311180">
                  <a:moveTo>
                    <a:pt x="0" y="124992"/>
                  </a:moveTo>
                  <a:cubicBezTo>
                    <a:pt x="92825" y="37348"/>
                    <a:pt x="154857" y="20344"/>
                    <a:pt x="255883" y="5899"/>
                  </a:cubicBezTo>
                  <a:cubicBezTo>
                    <a:pt x="356909" y="-8546"/>
                    <a:pt x="470033" y="4021"/>
                    <a:pt x="606156" y="38322"/>
                  </a:cubicBezTo>
                  <a:cubicBezTo>
                    <a:pt x="742279" y="72623"/>
                    <a:pt x="934310" y="171948"/>
                    <a:pt x="1072621" y="211707"/>
                  </a:cubicBezTo>
                  <a:cubicBezTo>
                    <a:pt x="1210932" y="251466"/>
                    <a:pt x="1386228" y="337796"/>
                    <a:pt x="1510819" y="303158"/>
                  </a:cubicBezTo>
                  <a:cubicBezTo>
                    <a:pt x="1635410" y="268520"/>
                    <a:pt x="1674685" y="7474"/>
                    <a:pt x="1820165" y="3878"/>
                  </a:cubicBezTo>
                  <a:cubicBezTo>
                    <a:pt x="1917601" y="5127"/>
                    <a:pt x="1933025" y="850"/>
                    <a:pt x="1993830" y="18578"/>
                  </a:cubicBezTo>
                  <a:cubicBezTo>
                    <a:pt x="2054635" y="36306"/>
                    <a:pt x="2121679" y="58020"/>
                    <a:pt x="2184994" y="110245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5EAE1D-CC4D-CE48-B433-FA7F4C153FF6}"/>
                </a:ext>
              </a:extLst>
            </p:cNvPr>
            <p:cNvSpPr/>
            <p:nvPr/>
          </p:nvSpPr>
          <p:spPr>
            <a:xfrm>
              <a:off x="4015760" y="1687395"/>
              <a:ext cx="205613" cy="2056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7569F2-B2D9-FD48-B77E-E2E9B1996887}"/>
                </a:ext>
              </a:extLst>
            </p:cNvPr>
            <p:cNvSpPr txBox="1"/>
            <p:nvPr/>
          </p:nvSpPr>
          <p:spPr>
            <a:xfrm>
              <a:off x="3925152" y="1462328"/>
              <a:ext cx="5100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4D6FA1-09A0-A445-A823-B1523B0BB4EB}"/>
                </a:ext>
              </a:extLst>
            </p:cNvPr>
            <p:cNvSpPr txBox="1"/>
            <p:nvPr/>
          </p:nvSpPr>
          <p:spPr>
            <a:xfrm>
              <a:off x="4331581" y="1462328"/>
              <a:ext cx="1203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poly-leucine molecular surface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DBDFA-A181-5B41-9897-7F9628F34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105" y="1930476"/>
              <a:ext cx="0" cy="52240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A486E9-9DB4-C442-BB72-DDA18B49C536}"/>
                </a:ext>
              </a:extLst>
            </p:cNvPr>
            <p:cNvSpPr txBox="1"/>
            <p:nvPr/>
          </p:nvSpPr>
          <p:spPr>
            <a:xfrm>
              <a:off x="6015163" y="2320563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depth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20487312-9F99-1A4C-8C81-C42BE61A24B9}"/>
                </a:ext>
              </a:extLst>
            </p:cNvPr>
            <p:cNvSpPr/>
            <p:nvPr/>
          </p:nvSpPr>
          <p:spPr>
            <a:xfrm>
              <a:off x="5309391" y="203925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106034C-FDE4-9D4B-AF49-5E7C4A7B2A99}"/>
                </a:ext>
              </a:extLst>
            </p:cNvPr>
            <p:cNvCxnSpPr>
              <a:cxnSpLocks/>
            </p:cNvCxnSpPr>
            <p:nvPr/>
          </p:nvCxnSpPr>
          <p:spPr>
            <a:xfrm>
              <a:off x="4183947" y="2596354"/>
              <a:ext cx="9861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DEFE85-4F18-6843-8EF6-C5410147A34F}"/>
                </a:ext>
              </a:extLst>
            </p:cNvPr>
            <p:cNvGrpSpPr/>
            <p:nvPr/>
          </p:nvGrpSpPr>
          <p:grpSpPr>
            <a:xfrm>
              <a:off x="2738254" y="1752712"/>
              <a:ext cx="1048396" cy="840403"/>
              <a:chOff x="5794650" y="1755951"/>
              <a:chExt cx="1048396" cy="840403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A48F9B6-432D-6847-A33C-FACDA49441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20C8AB0-C962-0B48-B0E4-E16A815CC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52999AB5-2C76-D44F-A0E3-C1287AC4F20A}"/>
                </a:ext>
              </a:extLst>
            </p:cNvPr>
            <p:cNvSpPr/>
            <p:nvPr/>
          </p:nvSpPr>
          <p:spPr>
            <a:xfrm>
              <a:off x="3886991" y="203544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1934D85A-3D01-BC41-A689-2FE2E8FC8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4" t="2694" r="21347" b="8673"/>
          <a:stretch/>
        </p:blipFill>
        <p:spPr>
          <a:xfrm>
            <a:off x="1546063" y="217876"/>
            <a:ext cx="1165660" cy="958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EFA37E60-1201-2449-91A4-5E3A96BA6A3B}"/>
              </a:ext>
            </a:extLst>
          </p:cNvPr>
          <p:cNvSpPr/>
          <p:nvPr/>
        </p:nvSpPr>
        <p:spPr>
          <a:xfrm>
            <a:off x="2217650" y="836655"/>
            <a:ext cx="244394" cy="2443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42D65E6-7585-434E-B2B7-D6F2C3723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3" r="16209" b="8766"/>
          <a:stretch/>
        </p:blipFill>
        <p:spPr>
          <a:xfrm>
            <a:off x="281022" y="217876"/>
            <a:ext cx="1172442" cy="9641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AFDB7D1D-952B-0B4E-8664-1C7AD4C173F3}"/>
              </a:ext>
            </a:extLst>
          </p:cNvPr>
          <p:cNvSpPr/>
          <p:nvPr/>
        </p:nvSpPr>
        <p:spPr>
          <a:xfrm>
            <a:off x="538953" y="680021"/>
            <a:ext cx="244394" cy="2443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61E567-B7AD-634A-9195-B5F422EA42EA}"/>
              </a:ext>
            </a:extLst>
          </p:cNvPr>
          <p:cNvSpPr txBox="1"/>
          <p:nvPr/>
        </p:nvSpPr>
        <p:spPr>
          <a:xfrm>
            <a:off x="1526004" y="1216626"/>
            <a:ext cx="1205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SASA = 0</a:t>
            </a:r>
          </a:p>
          <a:p>
            <a:pPr algn="ctr"/>
            <a:r>
              <a:rPr lang="en-US" sz="1000" dirty="0"/>
              <a:t>low packing density</a:t>
            </a:r>
          </a:p>
          <a:p>
            <a:pPr algn="ctr"/>
            <a:r>
              <a:rPr lang="en-US" sz="1000" dirty="0"/>
              <a:t>E ≈ 2 energy units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D88D37-98B9-7B4B-B7AA-B167664D1D1F}"/>
              </a:ext>
            </a:extLst>
          </p:cNvPr>
          <p:cNvSpPr txBox="1"/>
          <p:nvPr/>
        </p:nvSpPr>
        <p:spPr>
          <a:xfrm>
            <a:off x="241728" y="1216626"/>
            <a:ext cx="12426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SASA = 0</a:t>
            </a:r>
          </a:p>
          <a:p>
            <a:pPr algn="ctr"/>
            <a:r>
              <a:rPr lang="en-US" sz="1000" dirty="0"/>
              <a:t>high packing density</a:t>
            </a:r>
          </a:p>
          <a:p>
            <a:pPr algn="ctr"/>
            <a:r>
              <a:rPr lang="en-US" sz="1000" dirty="0"/>
              <a:t>E ≈ 5 energy units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22AB18-DE33-8C47-8584-DB12606C8D8D}"/>
              </a:ext>
            </a:extLst>
          </p:cNvPr>
          <p:cNvSpPr txBox="1"/>
          <p:nvPr/>
        </p:nvSpPr>
        <p:spPr>
          <a:xfrm>
            <a:off x="476" y="155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DC7AE3-5604-3F42-8EC5-5CD7ED63346E}"/>
              </a:ext>
            </a:extLst>
          </p:cNvPr>
          <p:cNvGrpSpPr/>
          <p:nvPr/>
        </p:nvGrpSpPr>
        <p:grpSpPr>
          <a:xfrm>
            <a:off x="-29483" y="2115707"/>
            <a:ext cx="3712663" cy="1662089"/>
            <a:chOff x="10858" y="2115707"/>
            <a:chExt cx="3712663" cy="1662089"/>
          </a:xfrm>
        </p:grpSpPr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CBD6C934-EFED-354E-92A2-E868E7558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78457" y="2142492"/>
              <a:ext cx="3307868" cy="155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C3A595C-C2EB-9C4A-9E62-F1A382888143}"/>
                </a:ext>
              </a:extLst>
            </p:cNvPr>
            <p:cNvSpPr txBox="1"/>
            <p:nvPr/>
          </p:nvSpPr>
          <p:spPr>
            <a:xfrm>
              <a:off x="724578" y="2142491"/>
              <a:ext cx="69602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uncorrected</a:t>
              </a:r>
            </a:p>
            <a:p>
              <a:pPr algn="ctr"/>
              <a:r>
                <a:rPr lang="en-US" sz="800" dirty="0"/>
                <a:t>energies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B707C39-C5D6-D349-A9C9-50006822E422}"/>
                </a:ext>
              </a:extLst>
            </p:cNvPr>
            <p:cNvSpPr txBox="1"/>
            <p:nvPr/>
          </p:nvSpPr>
          <p:spPr>
            <a:xfrm>
              <a:off x="2210156" y="2142491"/>
              <a:ext cx="86754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depth-corrected</a:t>
              </a:r>
            </a:p>
            <a:p>
              <a:pPr algn="ctr"/>
              <a:r>
                <a:rPr lang="en-US" sz="800" dirty="0"/>
                <a:t>energies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B87283-D6F0-0442-908E-187E68794640}"/>
                </a:ext>
              </a:extLst>
            </p:cNvPr>
            <p:cNvSpPr txBox="1"/>
            <p:nvPr/>
          </p:nvSpPr>
          <p:spPr>
            <a:xfrm>
              <a:off x="3213067" y="2115707"/>
              <a:ext cx="510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28092E"/>
                  </a:solidFill>
                </a:rPr>
                <a:t>high depth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E4F8AB-3CB2-2946-85AD-E85D15816517}"/>
                </a:ext>
              </a:extLst>
            </p:cNvPr>
            <p:cNvSpPr txBox="1"/>
            <p:nvPr/>
          </p:nvSpPr>
          <p:spPr>
            <a:xfrm>
              <a:off x="3213067" y="3384586"/>
              <a:ext cx="510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C67884"/>
                  </a:solidFill>
                </a:rPr>
                <a:t>low depth</a:t>
              </a:r>
            </a:p>
          </p:txBody>
        </p: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33664BAF-1390-E248-B448-17213720E5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69" r="7409"/>
            <a:stretch/>
          </p:blipFill>
          <p:spPr bwMode="auto">
            <a:xfrm>
              <a:off x="3412421" y="2284521"/>
              <a:ext cx="94035" cy="1376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AE40608-0CF0-A144-AF7A-6E25599444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415" y="3081113"/>
              <a:ext cx="0" cy="1937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BF78581-E6F1-D541-90C9-63E2B317D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493" y="2572329"/>
              <a:ext cx="148155" cy="1629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48478F3-ED43-9546-B8D2-B4421A3CED12}"/>
                </a:ext>
              </a:extLst>
            </p:cNvPr>
            <p:cNvSpPr txBox="1"/>
            <p:nvPr/>
          </p:nvSpPr>
          <p:spPr>
            <a:xfrm rot="16200000">
              <a:off x="-372100" y="2661934"/>
              <a:ext cx="981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/>
                <a:t>desolvation</a:t>
              </a:r>
              <a:r>
                <a:rPr lang="en-US" sz="800" dirty="0"/>
                <a:t> energy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30D886-465F-074D-8046-9080DDC22447}"/>
                </a:ext>
              </a:extLst>
            </p:cNvPr>
            <p:cNvSpPr txBox="1"/>
            <p:nvPr/>
          </p:nvSpPr>
          <p:spPr>
            <a:xfrm>
              <a:off x="2409636" y="3562352"/>
              <a:ext cx="3962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SASA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201F79-2806-0646-A483-1B42EE7A7F67}"/>
                </a:ext>
              </a:extLst>
            </p:cNvPr>
            <p:cNvSpPr txBox="1"/>
            <p:nvPr/>
          </p:nvSpPr>
          <p:spPr>
            <a:xfrm>
              <a:off x="845125" y="3562352"/>
              <a:ext cx="3962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SASA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B1F979D-33EA-9F45-90B3-5C53D02DE1A0}"/>
                </a:ext>
              </a:extLst>
            </p:cNvPr>
            <p:cNvCxnSpPr/>
            <p:nvPr/>
          </p:nvCxnSpPr>
          <p:spPr>
            <a:xfrm>
              <a:off x="1976348" y="2557453"/>
              <a:ext cx="1414936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9C5B07E-2E72-5044-9987-869638174632}"/>
                </a:ext>
              </a:extLst>
            </p:cNvPr>
            <p:cNvCxnSpPr>
              <a:cxnSpLocks/>
            </p:cNvCxnSpPr>
            <p:nvPr/>
          </p:nvCxnSpPr>
          <p:spPr>
            <a:xfrm>
              <a:off x="402045" y="2557453"/>
              <a:ext cx="1275783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0D45A60-816D-BC4B-9F45-E4CACDAB608C}"/>
              </a:ext>
            </a:extLst>
          </p:cNvPr>
          <p:cNvSpPr txBox="1"/>
          <p:nvPr/>
        </p:nvSpPr>
        <p:spPr>
          <a:xfrm>
            <a:off x="-99" y="185140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24B7B0-E11A-C14E-A6BD-E6E717F40805}"/>
              </a:ext>
            </a:extLst>
          </p:cNvPr>
          <p:cNvGrpSpPr/>
          <p:nvPr/>
        </p:nvGrpSpPr>
        <p:grpSpPr>
          <a:xfrm>
            <a:off x="3663413" y="2142491"/>
            <a:ext cx="1596595" cy="1528924"/>
            <a:chOff x="350304" y="1589816"/>
            <a:chExt cx="3589868" cy="3437714"/>
          </a:xfrm>
        </p:grpSpPr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CDBCB282-C9D4-2940-B3BE-8103B445C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304" y="1625561"/>
              <a:ext cx="3589868" cy="3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B965378-4C16-0545-B919-6BD0B82F3C21}"/>
                </a:ext>
              </a:extLst>
            </p:cNvPr>
            <p:cNvSpPr txBox="1"/>
            <p:nvPr/>
          </p:nvSpPr>
          <p:spPr>
            <a:xfrm>
              <a:off x="1420024" y="1589816"/>
              <a:ext cx="2108098" cy="476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switching function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2FEF5D6-E880-044A-81B2-E9D34C1D52A0}"/>
              </a:ext>
            </a:extLst>
          </p:cNvPr>
          <p:cNvSpPr txBox="1"/>
          <p:nvPr/>
        </p:nvSpPr>
        <p:spPr>
          <a:xfrm>
            <a:off x="3538991" y="185202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24C3E6-8705-5944-B940-CDA5AAAB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70" y="2142491"/>
            <a:ext cx="1575073" cy="15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C78BDC-4834-044D-BA26-D446F496B0C6}"/>
              </a:ext>
            </a:extLst>
          </p:cNvPr>
          <p:cNvSpPr txBox="1"/>
          <p:nvPr/>
        </p:nvSpPr>
        <p:spPr>
          <a:xfrm>
            <a:off x="5155476" y="185514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052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>
            <a:extLst>
              <a:ext uri="{FF2B5EF4-FFF2-40B4-BE49-F238E27FC236}">
                <a16:creationId xmlns:a16="http://schemas.microsoft.com/office/drawing/2014/main" id="{7F1DCF8F-066B-9E4E-A6F3-A0C27032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58" y="80748"/>
            <a:ext cx="2731097" cy="181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4A1D028-ADEF-894D-ACA9-08D3F040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99" y="3833116"/>
            <a:ext cx="3333365" cy="16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5EB8BEE-40BF-7B46-B68C-828E4DBAE2EB}"/>
              </a:ext>
            </a:extLst>
          </p:cNvPr>
          <p:cNvSpPr txBox="1"/>
          <p:nvPr/>
        </p:nvSpPr>
        <p:spPr>
          <a:xfrm>
            <a:off x="0" y="8029879"/>
            <a:ext cx="6858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4. Experimentally testing designs suggests that Rosetta over-weights the strength of electrostatic interactions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12B9A-E84F-D543-92DE-A146873C940F}"/>
              </a:ext>
            </a:extLst>
          </p:cNvPr>
          <p:cNvSpPr txBox="1"/>
          <p:nvPr/>
        </p:nvSpPr>
        <p:spPr>
          <a:xfrm>
            <a:off x="1909476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4101" name="Group 4100">
            <a:extLst>
              <a:ext uri="{FF2B5EF4-FFF2-40B4-BE49-F238E27FC236}">
                <a16:creationId xmlns:a16="http://schemas.microsoft.com/office/drawing/2014/main" id="{01B5D53A-9DD1-5A4B-97F2-F501788ED360}"/>
              </a:ext>
            </a:extLst>
          </p:cNvPr>
          <p:cNvGrpSpPr/>
          <p:nvPr/>
        </p:nvGrpSpPr>
        <p:grpSpPr>
          <a:xfrm>
            <a:off x="114324" y="3833115"/>
            <a:ext cx="2996664" cy="1648165"/>
            <a:chOff x="2855727" y="4593392"/>
            <a:chExt cx="2996664" cy="1648165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D5AC9DAE-AB5F-374F-83EC-1E6DBFDA2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727" y="4593392"/>
              <a:ext cx="2996664" cy="164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8410B6-4838-9A48-B2EC-DB0F134840CE}"/>
                </a:ext>
              </a:extLst>
            </p:cNvPr>
            <p:cNvSpPr txBox="1"/>
            <p:nvPr/>
          </p:nvSpPr>
          <p:spPr>
            <a:xfrm>
              <a:off x="3643324" y="4952907"/>
              <a:ext cx="1107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relaxed from crystal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0658F4-A7C8-1A4A-8B4F-2535EE4A368F}"/>
                </a:ext>
              </a:extLst>
            </p:cNvPr>
            <p:cNvSpPr txBox="1"/>
            <p:nvPr/>
          </p:nvSpPr>
          <p:spPr>
            <a:xfrm>
              <a:off x="3207107" y="5481024"/>
              <a:ext cx="1107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2"/>
                  </a:solidFill>
                </a:rPr>
                <a:t>relaxed from design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A1C1534-F85B-B44D-86AB-E4840EB57F80}"/>
              </a:ext>
            </a:extLst>
          </p:cNvPr>
          <p:cNvSpPr txBox="1"/>
          <p:nvPr/>
        </p:nvSpPr>
        <p:spPr>
          <a:xfrm>
            <a:off x="5343369" y="1411923"/>
            <a:ext cx="1015022" cy="43088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relaxed design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</a:rPr>
              <a:t>relaxed crystal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F02D98-0372-1D41-8421-914E1D4197C5}"/>
              </a:ext>
            </a:extLst>
          </p:cNvPr>
          <p:cNvSpPr txBox="1"/>
          <p:nvPr/>
        </p:nvSpPr>
        <p:spPr>
          <a:xfrm>
            <a:off x="-32511" y="3646136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69690-9BDB-094D-AF2F-D76D33EDCC00}"/>
              </a:ext>
            </a:extLst>
          </p:cNvPr>
          <p:cNvSpPr txBox="1"/>
          <p:nvPr/>
        </p:nvSpPr>
        <p:spPr>
          <a:xfrm>
            <a:off x="-1891692" y="0"/>
            <a:ext cx="1553692" cy="7848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changes titles on plots to indicate that it’s changing jan22 functional form</a:t>
            </a:r>
          </a:p>
          <a:p>
            <a:endParaRPr lang="en-US" dirty="0"/>
          </a:p>
          <a:p>
            <a:r>
              <a:rPr lang="en-US" dirty="0"/>
              <a:t>Make figure in D with a fixed-backbone design protocol, with number of H-bonds? with relaxed structures to make sure it isn’t just design?</a:t>
            </a:r>
          </a:p>
          <a:p>
            <a:endParaRPr lang="en-US" dirty="0"/>
          </a:p>
          <a:p>
            <a:r>
              <a:rPr lang="en-US" dirty="0"/>
              <a:t>add a supplemental figure with many examples of C (</a:t>
            </a:r>
            <a:r>
              <a:rPr lang="en-US" dirty="0" err="1"/>
              <a:t>Hfuse</a:t>
            </a:r>
            <a:r>
              <a:rPr lang="en-US" dirty="0"/>
              <a:t>, NTF2, etc.)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55E77E-A8DA-2548-9B31-07FE3B9EADA8}"/>
              </a:ext>
            </a:extLst>
          </p:cNvPr>
          <p:cNvSpPr txBox="1"/>
          <p:nvPr/>
        </p:nvSpPr>
        <p:spPr>
          <a:xfrm>
            <a:off x="3922850" y="196750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53" name="Picture 12">
            <a:extLst>
              <a:ext uri="{FF2B5EF4-FFF2-40B4-BE49-F238E27FC236}">
                <a16:creationId xmlns:a16="http://schemas.microsoft.com/office/drawing/2014/main" id="{1C3EA670-9371-E94A-BA46-76B4FB14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8" y="2160375"/>
            <a:ext cx="3937302" cy="1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2CE26BB-88EB-EA43-AF98-BDAA19EB285B}"/>
              </a:ext>
            </a:extLst>
          </p:cNvPr>
          <p:cNvSpPr txBox="1"/>
          <p:nvPr/>
        </p:nvSpPr>
        <p:spPr>
          <a:xfrm>
            <a:off x="4870984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53DE4-8042-B348-B724-4FE5D19343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812"/>
          <a:stretch/>
        </p:blipFill>
        <p:spPr>
          <a:xfrm>
            <a:off x="5156540" y="352535"/>
            <a:ext cx="1388680" cy="103900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BD67EC7-90BE-1F4C-B417-60FBF306E6C7}"/>
              </a:ext>
            </a:extLst>
          </p:cNvPr>
          <p:cNvSpPr txBox="1"/>
          <p:nvPr/>
        </p:nvSpPr>
        <p:spPr>
          <a:xfrm>
            <a:off x="3222464" y="364613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ABBCBE-E576-DE4F-ACA0-C1E73F5BC26F}"/>
              </a:ext>
            </a:extLst>
          </p:cNvPr>
          <p:cNvSpPr txBox="1"/>
          <p:nvPr/>
        </p:nvSpPr>
        <p:spPr>
          <a:xfrm>
            <a:off x="3625" y="196751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E665C4-3789-2F45-9EDD-FB87723E027E}"/>
              </a:ext>
            </a:extLst>
          </p:cNvPr>
          <p:cNvSpPr txBox="1"/>
          <p:nvPr/>
        </p:nvSpPr>
        <p:spPr>
          <a:xfrm>
            <a:off x="-9618" y="-451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194" name="Picture 26">
            <a:extLst>
              <a:ext uri="{FF2B5EF4-FFF2-40B4-BE49-F238E27FC236}">
                <a16:creationId xmlns:a16="http://schemas.microsoft.com/office/drawing/2014/main" id="{6D846282-45FC-6C49-AB0B-3353D9F16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2"/>
          <a:stretch/>
        </p:blipFill>
        <p:spPr bwMode="auto">
          <a:xfrm>
            <a:off x="11606" y="57190"/>
            <a:ext cx="1674288" cy="164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6E725DB-E730-3148-B2AE-CDC39444D08C}"/>
              </a:ext>
            </a:extLst>
          </p:cNvPr>
          <p:cNvSpPr txBox="1"/>
          <p:nvPr/>
        </p:nvSpPr>
        <p:spPr>
          <a:xfrm>
            <a:off x="937455" y="160667"/>
            <a:ext cx="7553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relaxed from crystal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B8CEA7B-DE31-404C-8C5B-247DCA1F2595}"/>
              </a:ext>
            </a:extLst>
          </p:cNvPr>
          <p:cNvSpPr txBox="1"/>
          <p:nvPr/>
        </p:nvSpPr>
        <p:spPr>
          <a:xfrm>
            <a:off x="396230" y="1004716"/>
            <a:ext cx="1107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2"/>
                </a:solidFill>
              </a:rPr>
              <a:t>relaxed from design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7CF61-F3C8-0142-A7AE-0F51C507112D}"/>
              </a:ext>
            </a:extLst>
          </p:cNvPr>
          <p:cNvCxnSpPr>
            <a:cxnSpLocks/>
          </p:cNvCxnSpPr>
          <p:nvPr/>
        </p:nvCxnSpPr>
        <p:spPr>
          <a:xfrm flipV="1">
            <a:off x="4563795" y="4720747"/>
            <a:ext cx="0" cy="1412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D0EF7F-5587-374E-8D19-9411FE7CE750}"/>
              </a:ext>
            </a:extLst>
          </p:cNvPr>
          <p:cNvCxnSpPr>
            <a:cxnSpLocks/>
          </p:cNvCxnSpPr>
          <p:nvPr/>
        </p:nvCxnSpPr>
        <p:spPr>
          <a:xfrm flipV="1">
            <a:off x="6320936" y="4458013"/>
            <a:ext cx="0" cy="1412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1312C04-9A13-24C6-3B59-A77A767BA829}"/>
              </a:ext>
            </a:extLst>
          </p:cNvPr>
          <p:cNvGrpSpPr/>
          <p:nvPr/>
        </p:nvGrpSpPr>
        <p:grpSpPr>
          <a:xfrm>
            <a:off x="4044154" y="2117565"/>
            <a:ext cx="2784759" cy="1073453"/>
            <a:chOff x="2738254" y="1097543"/>
            <a:chExt cx="3888216" cy="1498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271B2B-A450-2179-6BD4-ABC3E060BE02}"/>
                </a:ext>
              </a:extLst>
            </p:cNvPr>
            <p:cNvGrpSpPr/>
            <p:nvPr/>
          </p:nvGrpSpPr>
          <p:grpSpPr>
            <a:xfrm>
              <a:off x="5578074" y="1755951"/>
              <a:ext cx="1048396" cy="840403"/>
              <a:chOff x="5794650" y="1755951"/>
              <a:chExt cx="1048396" cy="84040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08E237B-28D2-1AED-F95D-A9865E24FA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39A1D1C-D658-0A4C-DB5C-2FC63D5E6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829" y="2451422"/>
                <a:ext cx="551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5CA6D8D-5962-D7F5-127A-C3BD00CD1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802A0-F33C-84A1-F6CF-3827C1BB2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611" r="5347"/>
            <a:stretch/>
          </p:blipFill>
          <p:spPr>
            <a:xfrm>
              <a:off x="4168816" y="1755951"/>
              <a:ext cx="1048396" cy="840403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C75C2DC-873F-5ED4-5971-1B6DC9623564}"/>
                </a:ext>
              </a:extLst>
            </p:cNvPr>
            <p:cNvSpPr/>
            <p:nvPr/>
          </p:nvSpPr>
          <p:spPr>
            <a:xfrm>
              <a:off x="5588258" y="1824750"/>
              <a:ext cx="815711" cy="105727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264" h="301255">
                  <a:moveTo>
                    <a:pt x="0" y="146579"/>
                  </a:moveTo>
                  <a:cubicBezTo>
                    <a:pt x="92825" y="58935"/>
                    <a:pt x="154857" y="41931"/>
                    <a:pt x="255883" y="27486"/>
                  </a:cubicBezTo>
                  <a:cubicBezTo>
                    <a:pt x="356909" y="13041"/>
                    <a:pt x="491428" y="30642"/>
                    <a:pt x="606156" y="59909"/>
                  </a:cubicBezTo>
                  <a:cubicBezTo>
                    <a:pt x="720884" y="89176"/>
                    <a:pt x="805940" y="163331"/>
                    <a:pt x="944251" y="203090"/>
                  </a:cubicBezTo>
                  <a:cubicBezTo>
                    <a:pt x="1082562" y="242849"/>
                    <a:pt x="1351522" y="327272"/>
                    <a:pt x="1487606" y="293424"/>
                  </a:cubicBezTo>
                  <a:cubicBezTo>
                    <a:pt x="1623690" y="259576"/>
                    <a:pt x="1615274" y="3596"/>
                    <a:pt x="1760754" y="0"/>
                  </a:cubicBezTo>
                  <a:cubicBezTo>
                    <a:pt x="1858190" y="1249"/>
                    <a:pt x="1977930" y="11625"/>
                    <a:pt x="2071848" y="46258"/>
                  </a:cubicBezTo>
                  <a:cubicBezTo>
                    <a:pt x="2165766" y="80891"/>
                    <a:pt x="2256456" y="141092"/>
                    <a:pt x="2324264" y="207801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164AAC-F101-4235-4919-0A28D5865A78}"/>
                </a:ext>
              </a:extLst>
            </p:cNvPr>
            <p:cNvSpPr/>
            <p:nvPr/>
          </p:nvSpPr>
          <p:spPr>
            <a:xfrm>
              <a:off x="4180190" y="1832325"/>
              <a:ext cx="766834" cy="109210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  <a:gd name="connsiteX0" fmla="*/ 0 w 2324264"/>
                <a:gd name="connsiteY0" fmla="*/ 146579 h 302263"/>
                <a:gd name="connsiteX1" fmla="*/ 255883 w 2324264"/>
                <a:gd name="connsiteY1" fmla="*/ 27486 h 302263"/>
                <a:gd name="connsiteX2" fmla="*/ 606156 w 2324264"/>
                <a:gd name="connsiteY2" fmla="*/ 59909 h 302263"/>
                <a:gd name="connsiteX3" fmla="*/ 1019762 w 2324264"/>
                <a:gd name="connsiteY3" fmla="*/ 210641 h 302263"/>
                <a:gd name="connsiteX4" fmla="*/ 1487606 w 2324264"/>
                <a:gd name="connsiteY4" fmla="*/ 293424 h 302263"/>
                <a:gd name="connsiteX5" fmla="*/ 1760754 w 2324264"/>
                <a:gd name="connsiteY5" fmla="*/ 0 h 302263"/>
                <a:gd name="connsiteX6" fmla="*/ 2071848 w 2324264"/>
                <a:gd name="connsiteY6" fmla="*/ 46258 h 302263"/>
                <a:gd name="connsiteX7" fmla="*/ 2324264 w 2324264"/>
                <a:gd name="connsiteY7" fmla="*/ 207801 h 302263"/>
                <a:gd name="connsiteX0" fmla="*/ 0 w 2324264"/>
                <a:gd name="connsiteY0" fmla="*/ 146579 h 344940"/>
                <a:gd name="connsiteX1" fmla="*/ 255883 w 2324264"/>
                <a:gd name="connsiteY1" fmla="*/ 27486 h 344940"/>
                <a:gd name="connsiteX2" fmla="*/ 606156 w 2324264"/>
                <a:gd name="connsiteY2" fmla="*/ 59909 h 344940"/>
                <a:gd name="connsiteX3" fmla="*/ 1019762 w 2324264"/>
                <a:gd name="connsiteY3" fmla="*/ 210641 h 344940"/>
                <a:gd name="connsiteX4" fmla="*/ 1487607 w 2324264"/>
                <a:gd name="connsiteY4" fmla="*/ 338731 h 344940"/>
                <a:gd name="connsiteX5" fmla="*/ 1760754 w 2324264"/>
                <a:gd name="connsiteY5" fmla="*/ 0 h 344940"/>
                <a:gd name="connsiteX6" fmla="*/ 2071848 w 2324264"/>
                <a:gd name="connsiteY6" fmla="*/ 46258 h 344940"/>
                <a:gd name="connsiteX7" fmla="*/ 2324264 w 2324264"/>
                <a:gd name="connsiteY7" fmla="*/ 207801 h 344940"/>
                <a:gd name="connsiteX0" fmla="*/ 0 w 2324264"/>
                <a:gd name="connsiteY0" fmla="*/ 146579 h 359477"/>
                <a:gd name="connsiteX1" fmla="*/ 255883 w 2324264"/>
                <a:gd name="connsiteY1" fmla="*/ 27486 h 359477"/>
                <a:gd name="connsiteX2" fmla="*/ 606156 w 2324264"/>
                <a:gd name="connsiteY2" fmla="*/ 59909 h 359477"/>
                <a:gd name="connsiteX3" fmla="*/ 1019762 w 2324264"/>
                <a:gd name="connsiteY3" fmla="*/ 210641 h 359477"/>
                <a:gd name="connsiteX4" fmla="*/ 1525363 w 2324264"/>
                <a:gd name="connsiteY4" fmla="*/ 353832 h 359477"/>
                <a:gd name="connsiteX5" fmla="*/ 1760754 w 2324264"/>
                <a:gd name="connsiteY5" fmla="*/ 0 h 359477"/>
                <a:gd name="connsiteX6" fmla="*/ 2071848 w 2324264"/>
                <a:gd name="connsiteY6" fmla="*/ 46258 h 359477"/>
                <a:gd name="connsiteX7" fmla="*/ 2324264 w 2324264"/>
                <a:gd name="connsiteY7" fmla="*/ 207801 h 359477"/>
                <a:gd name="connsiteX0" fmla="*/ 0 w 2324264"/>
                <a:gd name="connsiteY0" fmla="*/ 146579 h 359475"/>
                <a:gd name="connsiteX1" fmla="*/ 255883 w 2324264"/>
                <a:gd name="connsiteY1" fmla="*/ 27486 h 359475"/>
                <a:gd name="connsiteX2" fmla="*/ 606156 w 2324264"/>
                <a:gd name="connsiteY2" fmla="*/ 59909 h 359475"/>
                <a:gd name="connsiteX3" fmla="*/ 1087723 w 2324264"/>
                <a:gd name="connsiteY3" fmla="*/ 210640 h 359475"/>
                <a:gd name="connsiteX4" fmla="*/ 1525363 w 2324264"/>
                <a:gd name="connsiteY4" fmla="*/ 353832 h 359475"/>
                <a:gd name="connsiteX5" fmla="*/ 1760754 w 2324264"/>
                <a:gd name="connsiteY5" fmla="*/ 0 h 359475"/>
                <a:gd name="connsiteX6" fmla="*/ 2071848 w 2324264"/>
                <a:gd name="connsiteY6" fmla="*/ 46258 h 359475"/>
                <a:gd name="connsiteX7" fmla="*/ 2324264 w 2324264"/>
                <a:gd name="connsiteY7" fmla="*/ 207801 h 359475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65070 w 2324264"/>
                <a:gd name="connsiteY3" fmla="*/ 233295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46579 h 366393"/>
                <a:gd name="connsiteX1" fmla="*/ 255883 w 2324264"/>
                <a:gd name="connsiteY1" fmla="*/ 27486 h 366393"/>
                <a:gd name="connsiteX2" fmla="*/ 606156 w 2324264"/>
                <a:gd name="connsiteY2" fmla="*/ 59909 h 366393"/>
                <a:gd name="connsiteX3" fmla="*/ 1080172 w 2324264"/>
                <a:gd name="connsiteY3" fmla="*/ 271050 h 366393"/>
                <a:gd name="connsiteX4" fmla="*/ 1525363 w 2324264"/>
                <a:gd name="connsiteY4" fmla="*/ 353832 h 366393"/>
                <a:gd name="connsiteX5" fmla="*/ 1760754 w 2324264"/>
                <a:gd name="connsiteY5" fmla="*/ 0 h 366393"/>
                <a:gd name="connsiteX6" fmla="*/ 2071848 w 2324264"/>
                <a:gd name="connsiteY6" fmla="*/ 46258 h 366393"/>
                <a:gd name="connsiteX7" fmla="*/ 2324264 w 2324264"/>
                <a:gd name="connsiteY7" fmla="*/ 207801 h 366393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72621 w 2324264"/>
                <a:gd name="connsiteY3" fmla="*/ 233294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1848 w 2324264"/>
                <a:gd name="connsiteY6" fmla="*/ 28064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7912 w 2324264"/>
                <a:gd name="connsiteY6" fmla="*/ 52320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114297 w 2324264"/>
                <a:gd name="connsiteY6" fmla="*/ 46257 h 342392"/>
                <a:gd name="connsiteX7" fmla="*/ 2324264 w 2324264"/>
                <a:gd name="connsiteY7" fmla="*/ 189607 h 342392"/>
                <a:gd name="connsiteX0" fmla="*/ 0 w 2287878"/>
                <a:gd name="connsiteY0" fmla="*/ 128385 h 342392"/>
                <a:gd name="connsiteX1" fmla="*/ 255883 w 2287878"/>
                <a:gd name="connsiteY1" fmla="*/ 9292 h 342392"/>
                <a:gd name="connsiteX2" fmla="*/ 606156 w 2287878"/>
                <a:gd name="connsiteY2" fmla="*/ 41715 h 342392"/>
                <a:gd name="connsiteX3" fmla="*/ 1072621 w 2287878"/>
                <a:gd name="connsiteY3" fmla="*/ 215100 h 342392"/>
                <a:gd name="connsiteX4" fmla="*/ 1525363 w 2287878"/>
                <a:gd name="connsiteY4" fmla="*/ 335638 h 342392"/>
                <a:gd name="connsiteX5" fmla="*/ 1791077 w 2287878"/>
                <a:gd name="connsiteY5" fmla="*/ 0 h 342392"/>
                <a:gd name="connsiteX6" fmla="*/ 2114297 w 2287878"/>
                <a:gd name="connsiteY6" fmla="*/ 46257 h 342392"/>
                <a:gd name="connsiteX7" fmla="*/ 2287878 w 2287878"/>
                <a:gd name="connsiteY7" fmla="*/ 20173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91333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67045 h 342392"/>
                <a:gd name="connsiteX0" fmla="*/ 0 w 2319083"/>
                <a:gd name="connsiteY0" fmla="*/ 136341 h 350348"/>
                <a:gd name="connsiteX1" fmla="*/ 255883 w 2319083"/>
                <a:gd name="connsiteY1" fmla="*/ 17248 h 350348"/>
                <a:gd name="connsiteX2" fmla="*/ 606156 w 2319083"/>
                <a:gd name="connsiteY2" fmla="*/ 49671 h 350348"/>
                <a:gd name="connsiteX3" fmla="*/ 1072621 w 2319083"/>
                <a:gd name="connsiteY3" fmla="*/ 223056 h 350348"/>
                <a:gd name="connsiteX4" fmla="*/ 1525363 w 2319083"/>
                <a:gd name="connsiteY4" fmla="*/ 343594 h 350348"/>
                <a:gd name="connsiteX5" fmla="*/ 1791077 w 2319083"/>
                <a:gd name="connsiteY5" fmla="*/ 7956 h 350348"/>
                <a:gd name="connsiteX6" fmla="*/ 2065721 w 2319083"/>
                <a:gd name="connsiteY6" fmla="*/ 13733 h 350348"/>
                <a:gd name="connsiteX7" fmla="*/ 2319083 w 2319083"/>
                <a:gd name="connsiteY7" fmla="*/ 175001 h 350348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319083 w 2319083"/>
                <a:gd name="connsiteY7" fmla="*/ 167045 h 314987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222598 w 2319083"/>
                <a:gd name="connsiteY7" fmla="*/ 95151 h 314987"/>
                <a:gd name="connsiteX8" fmla="*/ 2319083 w 2319083"/>
                <a:gd name="connsiteY8" fmla="*/ 167045 h 314987"/>
                <a:gd name="connsiteX0" fmla="*/ 0 w 2222598"/>
                <a:gd name="connsiteY0" fmla="*/ 128385 h 314987"/>
                <a:gd name="connsiteX1" fmla="*/ 255883 w 2222598"/>
                <a:gd name="connsiteY1" fmla="*/ 9292 h 314987"/>
                <a:gd name="connsiteX2" fmla="*/ 606156 w 2222598"/>
                <a:gd name="connsiteY2" fmla="*/ 41715 h 314987"/>
                <a:gd name="connsiteX3" fmla="*/ 1072621 w 2222598"/>
                <a:gd name="connsiteY3" fmla="*/ 215100 h 314987"/>
                <a:gd name="connsiteX4" fmla="*/ 1510819 w 2222598"/>
                <a:gd name="connsiteY4" fmla="*/ 306551 h 314987"/>
                <a:gd name="connsiteX5" fmla="*/ 1791077 w 2222598"/>
                <a:gd name="connsiteY5" fmla="*/ 0 h 314987"/>
                <a:gd name="connsiteX6" fmla="*/ 2073816 w 2222598"/>
                <a:gd name="connsiteY6" fmla="*/ 21969 h 314987"/>
                <a:gd name="connsiteX7" fmla="*/ 2222598 w 2222598"/>
                <a:gd name="connsiteY7" fmla="*/ 9515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73816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81087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30177 h 316779"/>
                <a:gd name="connsiteX1" fmla="*/ 255883 w 2251683"/>
                <a:gd name="connsiteY1" fmla="*/ 11084 h 316779"/>
                <a:gd name="connsiteX2" fmla="*/ 606156 w 2251683"/>
                <a:gd name="connsiteY2" fmla="*/ 43507 h 316779"/>
                <a:gd name="connsiteX3" fmla="*/ 1072621 w 2251683"/>
                <a:gd name="connsiteY3" fmla="*/ 216892 h 316779"/>
                <a:gd name="connsiteX4" fmla="*/ 1510819 w 2251683"/>
                <a:gd name="connsiteY4" fmla="*/ 308343 h 316779"/>
                <a:gd name="connsiteX5" fmla="*/ 1791077 w 2251683"/>
                <a:gd name="connsiteY5" fmla="*/ 1792 h 316779"/>
                <a:gd name="connsiteX6" fmla="*/ 2059272 w 2251683"/>
                <a:gd name="connsiteY6" fmla="*/ 16490 h 316779"/>
                <a:gd name="connsiteX7" fmla="*/ 2251683 w 2251683"/>
                <a:gd name="connsiteY7" fmla="*/ 155113 h 316779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59272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37458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35044 h 321646"/>
                <a:gd name="connsiteX1" fmla="*/ 255883 w 2237139"/>
                <a:gd name="connsiteY1" fmla="*/ 15951 h 321646"/>
                <a:gd name="connsiteX2" fmla="*/ 606156 w 2237139"/>
                <a:gd name="connsiteY2" fmla="*/ 48374 h 321646"/>
                <a:gd name="connsiteX3" fmla="*/ 1072621 w 2237139"/>
                <a:gd name="connsiteY3" fmla="*/ 221759 h 321646"/>
                <a:gd name="connsiteX4" fmla="*/ 1510819 w 2237139"/>
                <a:gd name="connsiteY4" fmla="*/ 313210 h 321646"/>
                <a:gd name="connsiteX5" fmla="*/ 1791077 w 2237139"/>
                <a:gd name="connsiteY5" fmla="*/ 6659 h 321646"/>
                <a:gd name="connsiteX6" fmla="*/ 2001101 w 2237139"/>
                <a:gd name="connsiteY6" fmla="*/ 6815 h 321646"/>
                <a:gd name="connsiteX7" fmla="*/ 2237139 w 2237139"/>
                <a:gd name="connsiteY7" fmla="*/ 101807 h 321646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01101 w 2237139"/>
                <a:gd name="connsiteY6" fmla="*/ 14699 h 330372"/>
                <a:gd name="connsiteX7" fmla="*/ 2237139 w 2237139"/>
                <a:gd name="connsiteY7" fmla="*/ 109691 h 330372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22916 w 2237139"/>
                <a:gd name="connsiteY6" fmla="*/ 14700 h 330372"/>
                <a:gd name="connsiteX7" fmla="*/ 2237139 w 2237139"/>
                <a:gd name="connsiteY7" fmla="*/ 109691 h 330372"/>
                <a:gd name="connsiteX0" fmla="*/ 0 w 2229868"/>
                <a:gd name="connsiteY0" fmla="*/ 142928 h 330372"/>
                <a:gd name="connsiteX1" fmla="*/ 255883 w 2229868"/>
                <a:gd name="connsiteY1" fmla="*/ 23835 h 330372"/>
                <a:gd name="connsiteX2" fmla="*/ 606156 w 2229868"/>
                <a:gd name="connsiteY2" fmla="*/ 56258 h 330372"/>
                <a:gd name="connsiteX3" fmla="*/ 1072621 w 2229868"/>
                <a:gd name="connsiteY3" fmla="*/ 229643 h 330372"/>
                <a:gd name="connsiteX4" fmla="*/ 1510819 w 2229868"/>
                <a:gd name="connsiteY4" fmla="*/ 321094 h 330372"/>
                <a:gd name="connsiteX5" fmla="*/ 1805621 w 2229868"/>
                <a:gd name="connsiteY5" fmla="*/ 0 h 330372"/>
                <a:gd name="connsiteX6" fmla="*/ 2022916 w 2229868"/>
                <a:gd name="connsiteY6" fmla="*/ 14700 h 330372"/>
                <a:gd name="connsiteX7" fmla="*/ 2229868 w 2229868"/>
                <a:gd name="connsiteY7" fmla="*/ 116961 h 330372"/>
                <a:gd name="connsiteX0" fmla="*/ 0 w 2229868"/>
                <a:gd name="connsiteY0" fmla="*/ 133632 h 319820"/>
                <a:gd name="connsiteX1" fmla="*/ 255883 w 2229868"/>
                <a:gd name="connsiteY1" fmla="*/ 14539 h 319820"/>
                <a:gd name="connsiteX2" fmla="*/ 606156 w 2229868"/>
                <a:gd name="connsiteY2" fmla="*/ 46962 h 319820"/>
                <a:gd name="connsiteX3" fmla="*/ 1072621 w 2229868"/>
                <a:gd name="connsiteY3" fmla="*/ 220347 h 319820"/>
                <a:gd name="connsiteX4" fmla="*/ 1510819 w 2229868"/>
                <a:gd name="connsiteY4" fmla="*/ 311798 h 319820"/>
                <a:gd name="connsiteX5" fmla="*/ 1820165 w 2229868"/>
                <a:gd name="connsiteY5" fmla="*/ 12518 h 319820"/>
                <a:gd name="connsiteX6" fmla="*/ 2022916 w 2229868"/>
                <a:gd name="connsiteY6" fmla="*/ 5404 h 319820"/>
                <a:gd name="connsiteX7" fmla="*/ 2229868 w 2229868"/>
                <a:gd name="connsiteY7" fmla="*/ 107665 h 31982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35478"/>
                <a:gd name="connsiteY0" fmla="*/ 124992 h 311180"/>
                <a:gd name="connsiteX1" fmla="*/ 255883 w 2235478"/>
                <a:gd name="connsiteY1" fmla="*/ 5899 h 311180"/>
                <a:gd name="connsiteX2" fmla="*/ 606156 w 2235478"/>
                <a:gd name="connsiteY2" fmla="*/ 38322 h 311180"/>
                <a:gd name="connsiteX3" fmla="*/ 1072621 w 2235478"/>
                <a:gd name="connsiteY3" fmla="*/ 211707 h 311180"/>
                <a:gd name="connsiteX4" fmla="*/ 1510819 w 2235478"/>
                <a:gd name="connsiteY4" fmla="*/ 303158 h 311180"/>
                <a:gd name="connsiteX5" fmla="*/ 1820165 w 2235478"/>
                <a:gd name="connsiteY5" fmla="*/ 3878 h 311180"/>
                <a:gd name="connsiteX6" fmla="*/ 1993830 w 2235478"/>
                <a:gd name="connsiteY6" fmla="*/ 18578 h 311180"/>
                <a:gd name="connsiteX7" fmla="*/ 2235478 w 2235478"/>
                <a:gd name="connsiteY7" fmla="*/ 127073 h 311180"/>
                <a:gd name="connsiteX0" fmla="*/ 0 w 2184994"/>
                <a:gd name="connsiteY0" fmla="*/ 124992 h 311180"/>
                <a:gd name="connsiteX1" fmla="*/ 255883 w 2184994"/>
                <a:gd name="connsiteY1" fmla="*/ 5899 h 311180"/>
                <a:gd name="connsiteX2" fmla="*/ 606156 w 2184994"/>
                <a:gd name="connsiteY2" fmla="*/ 38322 h 311180"/>
                <a:gd name="connsiteX3" fmla="*/ 1072621 w 2184994"/>
                <a:gd name="connsiteY3" fmla="*/ 211707 h 311180"/>
                <a:gd name="connsiteX4" fmla="*/ 1510819 w 2184994"/>
                <a:gd name="connsiteY4" fmla="*/ 303158 h 311180"/>
                <a:gd name="connsiteX5" fmla="*/ 1820165 w 2184994"/>
                <a:gd name="connsiteY5" fmla="*/ 3878 h 311180"/>
                <a:gd name="connsiteX6" fmla="*/ 1993830 w 2184994"/>
                <a:gd name="connsiteY6" fmla="*/ 18578 h 311180"/>
                <a:gd name="connsiteX7" fmla="*/ 2184994 w 2184994"/>
                <a:gd name="connsiteY7" fmla="*/ 110245 h 31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994" h="311180">
                  <a:moveTo>
                    <a:pt x="0" y="124992"/>
                  </a:moveTo>
                  <a:cubicBezTo>
                    <a:pt x="92825" y="37348"/>
                    <a:pt x="154857" y="20344"/>
                    <a:pt x="255883" y="5899"/>
                  </a:cubicBezTo>
                  <a:cubicBezTo>
                    <a:pt x="356909" y="-8546"/>
                    <a:pt x="470033" y="4021"/>
                    <a:pt x="606156" y="38322"/>
                  </a:cubicBezTo>
                  <a:cubicBezTo>
                    <a:pt x="742279" y="72623"/>
                    <a:pt x="934310" y="171948"/>
                    <a:pt x="1072621" y="211707"/>
                  </a:cubicBezTo>
                  <a:cubicBezTo>
                    <a:pt x="1210932" y="251466"/>
                    <a:pt x="1386228" y="337796"/>
                    <a:pt x="1510819" y="303158"/>
                  </a:cubicBezTo>
                  <a:cubicBezTo>
                    <a:pt x="1635410" y="268520"/>
                    <a:pt x="1674685" y="7474"/>
                    <a:pt x="1820165" y="3878"/>
                  </a:cubicBezTo>
                  <a:cubicBezTo>
                    <a:pt x="1917601" y="5127"/>
                    <a:pt x="1933025" y="850"/>
                    <a:pt x="1993830" y="18578"/>
                  </a:cubicBezTo>
                  <a:cubicBezTo>
                    <a:pt x="2054635" y="36306"/>
                    <a:pt x="2121679" y="58020"/>
                    <a:pt x="2184994" y="110245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CA4B19-396A-F95C-3E99-1A10CC193881}"/>
                </a:ext>
              </a:extLst>
            </p:cNvPr>
            <p:cNvSpPr/>
            <p:nvPr/>
          </p:nvSpPr>
          <p:spPr>
            <a:xfrm>
              <a:off x="4015760" y="1687395"/>
              <a:ext cx="205613" cy="2056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75411-0AA4-A4F7-AAC8-54AA02E4AC52}"/>
                </a:ext>
              </a:extLst>
            </p:cNvPr>
            <p:cNvSpPr txBox="1"/>
            <p:nvPr/>
          </p:nvSpPr>
          <p:spPr>
            <a:xfrm>
              <a:off x="3879553" y="1416729"/>
              <a:ext cx="5100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13B1-45AE-3B2E-276B-8B76ADE99930}"/>
                </a:ext>
              </a:extLst>
            </p:cNvPr>
            <p:cNvSpPr txBox="1"/>
            <p:nvPr/>
          </p:nvSpPr>
          <p:spPr>
            <a:xfrm>
              <a:off x="4331580" y="1097543"/>
              <a:ext cx="1203134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poly-leucine molecular surface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6A4438-5A27-0A07-D845-BF4978F1E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105" y="1930476"/>
              <a:ext cx="0" cy="52240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424516-04E8-72F6-DDD9-5EB1416B64B5}"/>
                </a:ext>
              </a:extLst>
            </p:cNvPr>
            <p:cNvSpPr txBox="1"/>
            <p:nvPr/>
          </p:nvSpPr>
          <p:spPr>
            <a:xfrm>
              <a:off x="6075961" y="2290164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depth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637AB6A8-0BE1-2031-1D9C-5E393B021FBB}"/>
                </a:ext>
              </a:extLst>
            </p:cNvPr>
            <p:cNvSpPr/>
            <p:nvPr/>
          </p:nvSpPr>
          <p:spPr>
            <a:xfrm>
              <a:off x="5309391" y="203925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E970FB6-FA2A-D544-B558-EB1C14A5E0CC}"/>
                </a:ext>
              </a:extLst>
            </p:cNvPr>
            <p:cNvCxnSpPr>
              <a:cxnSpLocks/>
            </p:cNvCxnSpPr>
            <p:nvPr/>
          </p:nvCxnSpPr>
          <p:spPr>
            <a:xfrm>
              <a:off x="4183947" y="2596354"/>
              <a:ext cx="9861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E012CE-7573-2E60-4771-1B9AB5B3792A}"/>
                </a:ext>
              </a:extLst>
            </p:cNvPr>
            <p:cNvGrpSpPr/>
            <p:nvPr/>
          </p:nvGrpSpPr>
          <p:grpSpPr>
            <a:xfrm>
              <a:off x="2738254" y="1752712"/>
              <a:ext cx="1048396" cy="840403"/>
              <a:chOff x="5794650" y="1755951"/>
              <a:chExt cx="1048396" cy="84040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8746EA4-93DC-FF1B-2103-007BD8F46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41D974E-6C5F-F3EA-9D64-70F7FF74A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FE38C99E-5527-EEF8-7637-EF3C6A38FF03}"/>
                </a:ext>
              </a:extLst>
            </p:cNvPr>
            <p:cNvSpPr/>
            <p:nvPr/>
          </p:nvSpPr>
          <p:spPr>
            <a:xfrm>
              <a:off x="3886991" y="203544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594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98079</TotalTime>
  <Words>680</Words>
  <Application>Microsoft Macintosh PowerPoint</Application>
  <PresentationFormat>Custom</PresentationFormat>
  <Paragraphs>240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haddox</dc:creator>
  <cp:lastModifiedBy>Haddox, Hugh</cp:lastModifiedBy>
  <cp:revision>801</cp:revision>
  <dcterms:created xsi:type="dcterms:W3CDTF">2022-01-31T19:10:43Z</dcterms:created>
  <dcterms:modified xsi:type="dcterms:W3CDTF">2025-04-16T02:01:14Z</dcterms:modified>
</cp:coreProperties>
</file>